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3"/>
  </p:notesMasterIdLst>
  <p:sldIdLst>
    <p:sldId id="256" r:id="rId2"/>
    <p:sldId id="285" r:id="rId3"/>
    <p:sldId id="286" r:id="rId4"/>
    <p:sldId id="284" r:id="rId5"/>
    <p:sldId id="287" r:id="rId6"/>
    <p:sldId id="288" r:id="rId7"/>
    <p:sldId id="290" r:id="rId8"/>
    <p:sldId id="348" r:id="rId9"/>
    <p:sldId id="291" r:id="rId10"/>
    <p:sldId id="292" r:id="rId11"/>
    <p:sldId id="293" r:id="rId12"/>
    <p:sldId id="294" r:id="rId13"/>
    <p:sldId id="295" r:id="rId14"/>
    <p:sldId id="301" r:id="rId15"/>
    <p:sldId id="302" r:id="rId16"/>
    <p:sldId id="303" r:id="rId17"/>
    <p:sldId id="304" r:id="rId18"/>
    <p:sldId id="305" r:id="rId19"/>
    <p:sldId id="306" r:id="rId20"/>
    <p:sldId id="307" r:id="rId21"/>
    <p:sldId id="308" r:id="rId22"/>
    <p:sldId id="349" r:id="rId23"/>
    <p:sldId id="354" r:id="rId24"/>
    <p:sldId id="310" r:id="rId25"/>
    <p:sldId id="311" r:id="rId26"/>
    <p:sldId id="312" r:id="rId27"/>
    <p:sldId id="313" r:id="rId28"/>
    <p:sldId id="314" r:id="rId29"/>
    <p:sldId id="315" r:id="rId30"/>
    <p:sldId id="316" r:id="rId31"/>
    <p:sldId id="317" r:id="rId32"/>
    <p:sldId id="318" r:id="rId33"/>
    <p:sldId id="319" r:id="rId34"/>
    <p:sldId id="352" r:id="rId35"/>
    <p:sldId id="320" r:id="rId36"/>
    <p:sldId id="322" r:id="rId37"/>
    <p:sldId id="323" r:id="rId38"/>
    <p:sldId id="324" r:id="rId39"/>
    <p:sldId id="325" r:id="rId40"/>
    <p:sldId id="326" r:id="rId41"/>
    <p:sldId id="328" r:id="rId42"/>
    <p:sldId id="330" r:id="rId43"/>
    <p:sldId id="331" r:id="rId44"/>
    <p:sldId id="358" r:id="rId45"/>
    <p:sldId id="335" r:id="rId46"/>
    <p:sldId id="361" r:id="rId47"/>
    <p:sldId id="364" r:id="rId48"/>
    <p:sldId id="365" r:id="rId49"/>
    <p:sldId id="366" r:id="rId50"/>
    <p:sldId id="367" r:id="rId51"/>
    <p:sldId id="368" r:id="rId52"/>
    <p:sldId id="369" r:id="rId53"/>
    <p:sldId id="370" r:id="rId54"/>
    <p:sldId id="371" r:id="rId55"/>
    <p:sldId id="337" r:id="rId56"/>
    <p:sldId id="338" r:id="rId57"/>
    <p:sldId id="339" r:id="rId58"/>
    <p:sldId id="347" r:id="rId59"/>
    <p:sldId id="363" r:id="rId60"/>
    <p:sldId id="341" r:id="rId61"/>
    <p:sldId id="350" r:id="rId62"/>
    <p:sldId id="372" r:id="rId63"/>
    <p:sldId id="373" r:id="rId64"/>
    <p:sldId id="374" r:id="rId65"/>
    <p:sldId id="351" r:id="rId66"/>
    <p:sldId id="355" r:id="rId67"/>
    <p:sldId id="343" r:id="rId68"/>
    <p:sldId id="344" r:id="rId69"/>
    <p:sldId id="356" r:id="rId70"/>
    <p:sldId id="357" r:id="rId71"/>
    <p:sldId id="346" r:id="rId72"/>
  </p:sldIdLst>
  <p:sldSz cx="9144000" cy="5143500" type="screen16x9"/>
  <p:notesSz cx="6858000" cy="9144000"/>
  <p:embeddedFontLst>
    <p:embeddedFont>
      <p:font typeface="Calibri Light" panose="020F0302020204030204" pitchFamily="34" charset="0"/>
      <p:regular r:id="rId74"/>
      <p:italic r:id="rId75"/>
    </p:embeddedFont>
    <p:embeddedFont>
      <p:font typeface="ＭＳ Ｐゴシック" panose="020B0600070205080204" pitchFamily="34" charset="-128"/>
      <p:regular r:id="rId76"/>
    </p:embeddedFont>
    <p:embeddedFont>
      <p:font typeface="Calibri" panose="020F0502020204030204" pitchFamily="34" charset="0"/>
      <p:regular r:id="rId77"/>
      <p:bold r:id="rId78"/>
      <p:italic r:id="rId79"/>
      <p:boldItalic r:id="rId80"/>
    </p:embeddedFont>
    <p:embeddedFont>
      <p:font typeface="Helvetica" panose="020B0604020202020204" pitchFamily="34" charset="0"/>
      <p:regular r:id="rId81"/>
      <p:bold r:id="rId82"/>
      <p:italic r:id="rId83"/>
      <p:boldItalic r:id="rId84"/>
    </p:embeddedFont>
    <p:embeddedFont>
      <p:font typeface="Consolas" panose="020B0609020204030204" pitchFamily="49" charset="0"/>
      <p:regular r:id="rId85"/>
      <p:bold r:id="rId86"/>
      <p:italic r:id="rId87"/>
      <p:boldItalic r:id="rId88"/>
    </p:embeddedFont>
    <p:embeddedFont>
      <p:font typeface="Verdana" panose="020B0604030504040204" pitchFamily="34" charset="0"/>
      <p:regular r:id="rId89"/>
      <p:bold r:id="rId90"/>
      <p:italic r:id="rId91"/>
      <p:boldItalic r:id="rId92"/>
    </p:embeddedFont>
    <p:embeddedFont>
      <p:font typeface="Arial Black" panose="020B0A04020102020204" pitchFamily="34" charset="0"/>
      <p:bold r:id="rId93"/>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716558"/>
        </a:fontRef>
        <a:srgbClr val="716558"/>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inor">
          <a:srgbClr val="716558"/>
        </a:fontRef>
        <a:srgbClr val="716558"/>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firstCol>
    <a:lastRow>
      <a:tcTxStyle b="off" i="off">
        <a:fontRef idx="minor">
          <a:srgbClr val="716558"/>
        </a:fontRef>
        <a:srgbClr val="716558"/>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lastRow>
    <a:firstRow>
      <a:tcTxStyle b="off" i="off">
        <a:fontRef idx="minor">
          <a:srgbClr val="716558"/>
        </a:fontRef>
        <a:srgbClr val="716558"/>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firstRow>
  </a:tblStyle>
  <a:tblStyle styleId="{C7B018BB-80A7-4F77-B60F-C8B233D01FF8}" styleName="">
    <a:tblBg/>
    <a:wholeTbl>
      <a:tcTxStyle b="off" i="off">
        <a:fontRef idx="minor">
          <a:srgbClr val="716558"/>
        </a:fontRef>
        <a:srgbClr val="71655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ACD"/>
          </a:solidFill>
        </a:fill>
      </a:tcStyle>
    </a:wholeTbl>
    <a:band2H>
      <a:tcTxStyle/>
      <a:tcStyle>
        <a:tcBdr/>
        <a:fill>
          <a:solidFill>
            <a:srgbClr val="EDF5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716558"/>
        </a:fontRef>
        <a:srgbClr val="71655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BD8CB"/>
          </a:solidFill>
        </a:fill>
      </a:tcStyle>
    </a:wholeTbl>
    <a:band2H>
      <a:tcTxStyle/>
      <a:tcStyle>
        <a:tcBdr/>
        <a:fill>
          <a:solidFill>
            <a:srgbClr val="FDED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716558"/>
        </a:fontRef>
        <a:srgbClr val="71655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ACB"/>
          </a:solidFill>
        </a:fill>
      </a:tcStyle>
    </a:wholeTbl>
    <a:band2H>
      <a:tcTxStyle/>
      <a:tcStyle>
        <a:tcBdr/>
        <a:fill>
          <a:solidFill>
            <a:srgbClr val="FFF5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716558"/>
        </a:fontRef>
        <a:srgbClr val="71655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BEA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716558"/>
        </a:fontRef>
        <a:srgbClr val="716558"/>
      </a:tcTxStyle>
      <a:tcStyle>
        <a:tcBdr>
          <a:left>
            <a:ln w="12700" cap="flat">
              <a:noFill/>
              <a:miter lim="400000"/>
            </a:ln>
          </a:left>
          <a:right>
            <a:ln w="12700" cap="flat">
              <a:noFill/>
              <a:miter lim="400000"/>
            </a:ln>
          </a:right>
          <a:top>
            <a:ln w="50800" cap="flat">
              <a:solidFill>
                <a:srgbClr val="716558"/>
              </a:solidFill>
              <a:prstDash val="solid"/>
              <a:round/>
            </a:ln>
          </a:top>
          <a:bottom>
            <a:ln w="25400" cap="flat">
              <a:solidFill>
                <a:srgbClr val="716558"/>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716558"/>
              </a:solidFill>
              <a:prstDash val="solid"/>
              <a:round/>
            </a:ln>
          </a:top>
          <a:bottom>
            <a:ln w="25400" cap="flat">
              <a:solidFill>
                <a:srgbClr val="71655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716558"/>
        </a:fontRef>
        <a:srgbClr val="716558"/>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2D0"/>
          </a:solidFill>
        </a:fill>
      </a:tcStyle>
    </a:wholeTbl>
    <a:band2H>
      <a:tcTxStyle/>
      <a:tcStyle>
        <a:tcBdr/>
        <a:fill>
          <a:solidFill>
            <a:srgbClr val="EBEA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16558"/>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16558"/>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16558"/>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86" autoAdjust="0"/>
    <p:restoredTop sz="94660"/>
  </p:normalViewPr>
  <p:slideViewPr>
    <p:cSldViewPr snapToGrid="0">
      <p:cViewPr varScale="1">
        <p:scale>
          <a:sx n="104" d="100"/>
          <a:sy n="104" d="100"/>
        </p:scale>
        <p:origin x="132" y="282"/>
      </p:cViewPr>
      <p:guideLst>
        <p:guide orient="horz" pos="1620"/>
        <p:guide pos="2880"/>
      </p:guideLst>
    </p:cSldViewPr>
  </p:slideViewPr>
  <p:notesTextViewPr>
    <p:cViewPr>
      <p:scale>
        <a:sx n="1" d="1"/>
        <a:sy n="1" d="1"/>
      </p:scale>
      <p:origin x="0" y="0"/>
    </p:cViewPr>
  </p:notesTextViewPr>
  <p:sorterViewPr>
    <p:cViewPr>
      <p:scale>
        <a:sx n="46" d="100"/>
        <a:sy n="4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3.fntdata"/><Relationship Id="rId84" Type="http://schemas.openxmlformats.org/officeDocument/2006/relationships/font" Target="fonts/font11.fntdata"/><Relationship Id="rId89" Type="http://schemas.openxmlformats.org/officeDocument/2006/relationships/font" Target="fonts/font16.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9.fntdata"/><Relationship Id="rId90" Type="http://schemas.openxmlformats.org/officeDocument/2006/relationships/font" Target="fonts/font17.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99" name="Shape 9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19362615"/>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Arial"/>
      </a:defRPr>
    </a:lvl1pPr>
    <a:lvl2pPr indent="228600" latinLnBrk="0">
      <a:defRPr sz="1200">
        <a:latin typeface="+mj-lt"/>
        <a:ea typeface="+mj-ea"/>
        <a:cs typeface="+mj-cs"/>
        <a:sym typeface="Arial"/>
      </a:defRPr>
    </a:lvl2pPr>
    <a:lvl3pPr indent="457200" latinLnBrk="0">
      <a:defRPr sz="1200">
        <a:latin typeface="+mj-lt"/>
        <a:ea typeface="+mj-ea"/>
        <a:cs typeface="+mj-cs"/>
        <a:sym typeface="Arial"/>
      </a:defRPr>
    </a:lvl3pPr>
    <a:lvl4pPr indent="685800" latinLnBrk="0">
      <a:defRPr sz="1200">
        <a:latin typeface="+mj-lt"/>
        <a:ea typeface="+mj-ea"/>
        <a:cs typeface="+mj-cs"/>
        <a:sym typeface="Arial"/>
      </a:defRPr>
    </a:lvl4pPr>
    <a:lvl5pPr indent="914400" latinLnBrk="0">
      <a:defRPr sz="1200">
        <a:latin typeface="+mj-lt"/>
        <a:ea typeface="+mj-ea"/>
        <a:cs typeface="+mj-cs"/>
        <a:sym typeface="Arial"/>
      </a:defRPr>
    </a:lvl5pPr>
    <a:lvl6pPr indent="1143000" latinLnBrk="0">
      <a:defRPr sz="1200">
        <a:latin typeface="+mj-lt"/>
        <a:ea typeface="+mj-ea"/>
        <a:cs typeface="+mj-cs"/>
        <a:sym typeface="Arial"/>
      </a:defRPr>
    </a:lvl6pPr>
    <a:lvl7pPr indent="1371600" latinLnBrk="0">
      <a:defRPr sz="1200">
        <a:latin typeface="+mj-lt"/>
        <a:ea typeface="+mj-ea"/>
        <a:cs typeface="+mj-cs"/>
        <a:sym typeface="Arial"/>
      </a:defRPr>
    </a:lvl7pPr>
    <a:lvl8pPr indent="1600200" latinLnBrk="0">
      <a:defRPr sz="1200">
        <a:latin typeface="+mj-lt"/>
        <a:ea typeface="+mj-ea"/>
        <a:cs typeface="+mj-cs"/>
        <a:sym typeface="Arial"/>
      </a:defRPr>
    </a:lvl8pPr>
    <a:lvl9pPr indent="18288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063453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17B29E0-8648-EE40-AE98-69D37D63AF24}" type="slidenum">
              <a:rPr lang="en-US" smtClean="0"/>
              <a:pPr>
                <a:defRPr/>
              </a:pPr>
              <a:t>41</a:t>
            </a:fld>
            <a:endParaRPr lang="en-US" dirty="0"/>
          </a:p>
        </p:txBody>
      </p:sp>
    </p:spTree>
    <p:extLst>
      <p:ext uri="{BB962C8B-B14F-4D97-AF65-F5344CB8AC3E}">
        <p14:creationId xmlns:p14="http://schemas.microsoft.com/office/powerpoint/2010/main" val="515659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A048BD-87C6-481A-99F2-B3D39D6806B3}" type="slidenum">
              <a:rPr lang="en-US" smtClean="0"/>
              <a:t>43</a:t>
            </a:fld>
            <a:endParaRPr lang="en-US" dirty="0"/>
          </a:p>
        </p:txBody>
      </p:sp>
    </p:spTree>
    <p:extLst>
      <p:ext uri="{BB962C8B-B14F-4D97-AF65-F5344CB8AC3E}">
        <p14:creationId xmlns:p14="http://schemas.microsoft.com/office/powerpoint/2010/main" val="4129133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267389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221167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FAF1991-FEDA-B24A-A2D3-53E6658B2601}" type="slidenum">
              <a:rPr lang="en-US" smtClean="0"/>
              <a:t>62</a:t>
            </a:fld>
            <a:endParaRPr lang="en-US" dirty="0"/>
          </a:p>
        </p:txBody>
      </p:sp>
    </p:spTree>
    <p:extLst>
      <p:ext uri="{BB962C8B-B14F-4D97-AF65-F5344CB8AC3E}">
        <p14:creationId xmlns:p14="http://schemas.microsoft.com/office/powerpoint/2010/main" val="801903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F5D6D24-8EB8-5B4F-AB2F-D7DFF3AD12AF}" type="slidenum">
              <a:rPr lang="en-GB" smtClean="0"/>
              <a:t>63</a:t>
            </a:fld>
            <a:endParaRPr lang="en-GB" dirty="0"/>
          </a:p>
        </p:txBody>
      </p:sp>
    </p:spTree>
    <p:extLst>
      <p:ext uri="{BB962C8B-B14F-4D97-AF65-F5344CB8AC3E}">
        <p14:creationId xmlns:p14="http://schemas.microsoft.com/office/powerpoint/2010/main" val="2489512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F5D6D24-8EB8-5B4F-AB2F-D7DFF3AD12AF}" type="slidenum">
              <a:rPr lang="en-GB" smtClean="0"/>
              <a:t>64</a:t>
            </a:fld>
            <a:endParaRPr lang="en-GB" dirty="0"/>
          </a:p>
        </p:txBody>
      </p:sp>
    </p:spTree>
    <p:extLst>
      <p:ext uri="{BB962C8B-B14F-4D97-AF65-F5344CB8AC3E}">
        <p14:creationId xmlns:p14="http://schemas.microsoft.com/office/powerpoint/2010/main" val="1209322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C17B29E0-8648-EE40-AE98-69D37D63AF24}" type="slidenum">
              <a:rPr lang="en-US" smtClean="0"/>
              <a:pPr>
                <a:defRPr/>
              </a:pPr>
              <a:t>6</a:t>
            </a:fld>
            <a:endParaRPr lang="en-US" dirty="0"/>
          </a:p>
        </p:txBody>
      </p:sp>
    </p:spTree>
    <p:extLst>
      <p:ext uri="{BB962C8B-B14F-4D97-AF65-F5344CB8AC3E}">
        <p14:creationId xmlns:p14="http://schemas.microsoft.com/office/powerpoint/2010/main" val="426223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17B29E0-8648-EE40-AE98-69D37D63AF24}" type="slidenum">
              <a:rPr lang="en-US" smtClean="0"/>
              <a:pPr>
                <a:defRPr/>
              </a:pPr>
              <a:t>13</a:t>
            </a:fld>
            <a:endParaRPr lang="en-US" dirty="0"/>
          </a:p>
        </p:txBody>
      </p:sp>
    </p:spTree>
    <p:extLst>
      <p:ext uri="{BB962C8B-B14F-4D97-AF65-F5344CB8AC3E}">
        <p14:creationId xmlns:p14="http://schemas.microsoft.com/office/powerpoint/2010/main" val="195374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10499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C17B29E0-8648-EE40-AE98-69D37D63AF24}" type="slidenum">
              <a:rPr lang="en-US" smtClean="0"/>
              <a:pPr>
                <a:defRPr/>
              </a:pPr>
              <a:t>20</a:t>
            </a:fld>
            <a:endParaRPr lang="en-US" dirty="0"/>
          </a:p>
        </p:txBody>
      </p:sp>
    </p:spTree>
    <p:extLst>
      <p:ext uri="{BB962C8B-B14F-4D97-AF65-F5344CB8AC3E}">
        <p14:creationId xmlns:p14="http://schemas.microsoft.com/office/powerpoint/2010/main" val="157824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17B29E0-8648-EE40-AE98-69D37D63AF24}" type="slidenum">
              <a:rPr lang="en-US" smtClean="0"/>
              <a:pPr>
                <a:defRPr/>
              </a:pPr>
              <a:t>25</a:t>
            </a:fld>
            <a:endParaRPr lang="en-US" dirty="0"/>
          </a:p>
        </p:txBody>
      </p:sp>
    </p:spTree>
    <p:extLst>
      <p:ext uri="{BB962C8B-B14F-4D97-AF65-F5344CB8AC3E}">
        <p14:creationId xmlns:p14="http://schemas.microsoft.com/office/powerpoint/2010/main" val="2345341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17B29E0-8648-EE40-AE98-69D37D63AF24}" type="slidenum">
              <a:rPr lang="en-US" smtClean="0"/>
              <a:pPr>
                <a:defRPr/>
              </a:pPr>
              <a:t>27</a:t>
            </a:fld>
            <a:endParaRPr lang="en-US" dirty="0"/>
          </a:p>
        </p:txBody>
      </p:sp>
    </p:spTree>
    <p:extLst>
      <p:ext uri="{BB962C8B-B14F-4D97-AF65-F5344CB8AC3E}">
        <p14:creationId xmlns:p14="http://schemas.microsoft.com/office/powerpoint/2010/main" val="213439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17B29E0-8648-EE40-AE98-69D37D63AF24}" type="slidenum">
              <a:rPr lang="en-US" smtClean="0"/>
              <a:pPr>
                <a:defRPr/>
              </a:pPr>
              <a:t>29</a:t>
            </a:fld>
            <a:endParaRPr lang="en-US" dirty="0"/>
          </a:p>
        </p:txBody>
      </p:sp>
    </p:spTree>
    <p:extLst>
      <p:ext uri="{BB962C8B-B14F-4D97-AF65-F5344CB8AC3E}">
        <p14:creationId xmlns:p14="http://schemas.microsoft.com/office/powerpoint/2010/main" val="1239501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a:defRPr/>
            </a:pPr>
            <a:fld id="{C17B29E0-8648-EE40-AE98-69D37D63AF24}" type="slidenum">
              <a:rPr lang="en-US" smtClean="0"/>
              <a:pPr>
                <a:defRPr/>
              </a:pPr>
              <a:t>30</a:t>
            </a:fld>
            <a:endParaRPr lang="en-US" dirty="0"/>
          </a:p>
        </p:txBody>
      </p:sp>
    </p:spTree>
    <p:extLst>
      <p:ext uri="{BB962C8B-B14F-4D97-AF65-F5344CB8AC3E}">
        <p14:creationId xmlns:p14="http://schemas.microsoft.com/office/powerpoint/2010/main" val="1701686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pic>
        <p:nvPicPr>
          <p:cNvPr id="13" name="imag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 y="-1"/>
            <a:ext cx="9168384" cy="5157216"/>
          </a:xfrm>
          <a:prstGeom prst="rect">
            <a:avLst/>
          </a:prstGeom>
          <a:ln w="12700">
            <a:miter lim="400000"/>
          </a:ln>
        </p:spPr>
      </p:pic>
      <p:sp>
        <p:nvSpPr>
          <p:cNvPr id="14" name="Shape 14"/>
          <p:cNvSpPr>
            <a:spLocks noGrp="1"/>
          </p:cNvSpPr>
          <p:nvPr>
            <p:ph type="body" sz="quarter" idx="1"/>
          </p:nvPr>
        </p:nvSpPr>
        <p:spPr>
          <a:xfrm>
            <a:off x="325439" y="451247"/>
            <a:ext cx="5802313" cy="1160860"/>
          </a:xfrm>
          <a:prstGeom prst="rect">
            <a:avLst/>
          </a:prstGeom>
        </p:spPr>
        <p:txBody>
          <a:bodyPr lIns="0" tIns="0" rIns="0" bIns="0" anchor="b"/>
          <a:lstStyle>
            <a:lvl1pPr marL="0" indent="0">
              <a:buClrTx/>
              <a:buSzTx/>
              <a:buFontTx/>
              <a:buNone/>
              <a:defRPr sz="3600" b="1" cap="all">
                <a:solidFill>
                  <a:srgbClr val="325DA8"/>
                </a:solidFill>
              </a:defRPr>
            </a:lvl1pPr>
          </a:lstStyle>
          <a:p>
            <a:r>
              <a:rPr dirty="0"/>
              <a:t>THIS IS YOUR PRESENTATION TITLE</a:t>
            </a:r>
          </a:p>
        </p:txBody>
      </p:sp>
      <p:sp>
        <p:nvSpPr>
          <p:cNvPr id="15" name="Shape 15"/>
          <p:cNvSpPr/>
          <p:nvPr/>
        </p:nvSpPr>
        <p:spPr>
          <a:xfrm>
            <a:off x="167054" y="4754543"/>
            <a:ext cx="3778294" cy="307773"/>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defRPr>
                <a:solidFill>
                  <a:srgbClr val="FFFFFF"/>
                </a:solidFill>
                <a:latin typeface="Calibri"/>
                <a:ea typeface="Calibri"/>
                <a:cs typeface="Calibri"/>
                <a:sym typeface="Calibri"/>
              </a:defRPr>
            </a:lvl1pPr>
          </a:lstStyle>
          <a:p>
            <a:r>
              <a:rPr dirty="0"/>
              <a:t>Embarcadero </a:t>
            </a:r>
            <a:r>
              <a:rPr lang="en-US" dirty="0" smtClean="0"/>
              <a:t>Technologies Copyright 2016</a:t>
            </a:r>
            <a:endParaRPr dirty="0"/>
          </a:p>
        </p:txBody>
      </p:sp>
      <p:sp>
        <p:nvSpPr>
          <p:cNvPr id="16" name="Shape 16"/>
          <p:cNvSpPr>
            <a:spLocks noGrp="1"/>
          </p:cNvSpPr>
          <p:nvPr>
            <p:ph type="sldNum" sz="quarter" idx="2"/>
          </p:nvPr>
        </p:nvSpPr>
        <p:spPr>
          <a:xfrm>
            <a:off x="8666442" y="4775415"/>
            <a:ext cx="273268" cy="276995"/>
          </a:xfrm>
          <a:prstGeom prst="rect">
            <a:avLst/>
          </a:prstGeom>
        </p:spPr>
        <p:txBody>
          <a:bodyPr anchor="ctr"/>
          <a:lstStyle>
            <a:lvl1pPr>
              <a:defRPr sz="1200">
                <a:solidFill>
                  <a:srgbClr val="000000"/>
                </a:solidFill>
                <a:latin typeface="Calibri"/>
                <a:ea typeface="+mj-ea"/>
                <a:cs typeface="Calibri"/>
                <a:sym typeface="Arial"/>
              </a:defRPr>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r>
              <a:t>Click to edit Master title style</a:t>
            </a:r>
          </a:p>
        </p:txBody>
      </p:sp>
      <p:sp>
        <p:nvSpPr>
          <p:cNvPr id="48" name="Shape 48"/>
          <p:cNvSpPr>
            <a:spLocks noGrp="1"/>
          </p:cNvSpPr>
          <p:nvPr>
            <p:ph type="body" idx="1" hasCustomPrompt="1"/>
          </p:nvPr>
        </p:nvSpPr>
        <p:spPr>
          <a:prstGeom prst="rect">
            <a:avLst/>
          </a:prstGeom>
        </p:spPr>
        <p:txBody>
          <a:bodyPr>
            <a:normAutofit/>
          </a:bodyPr>
          <a:lstStyle>
            <a:lvl1pPr marL="285750" indent="-285750">
              <a:buFont typeface="Wingdings" panose="05000000000000000000" pitchFamily="2" charset="2"/>
              <a:buChar char="§"/>
              <a:defRPr sz="2200"/>
            </a:lvl1pPr>
          </a:lstStyle>
          <a:p>
            <a:r>
              <a:rPr dirty="0"/>
              <a:t>Click to edit Master text </a:t>
            </a:r>
            <a:r>
              <a:rPr dirty="0" smtClean="0"/>
              <a:t>styles</a:t>
            </a:r>
            <a:endParaRPr lang="en-US" dirty="0" smtClean="0"/>
          </a:p>
          <a:p>
            <a:pPr lvl="1"/>
            <a:endParaRPr dirty="0"/>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3 columns">
    <p:spTree>
      <p:nvGrpSpPr>
        <p:cNvPr id="1" name=""/>
        <p:cNvGrpSpPr/>
        <p:nvPr/>
      </p:nvGrpSpPr>
      <p:grpSpPr>
        <a:xfrm>
          <a:off x="0" y="0"/>
          <a:ext cx="0" cy="0"/>
          <a:chOff x="0" y="0"/>
          <a:chExt cx="0" cy="0"/>
        </a:xfrm>
      </p:grpSpPr>
      <p:sp>
        <p:nvSpPr>
          <p:cNvPr id="66" name="Shape 66"/>
          <p:cNvSpPr>
            <a:spLocks noGrp="1"/>
          </p:cNvSpPr>
          <p:nvPr>
            <p:ph type="title"/>
          </p:nvPr>
        </p:nvSpPr>
        <p:spPr>
          <a:xfrm>
            <a:off x="457200" y="205987"/>
            <a:ext cx="7086600" cy="679838"/>
          </a:xfrm>
          <a:prstGeom prst="rect">
            <a:avLst/>
          </a:prstGeom>
        </p:spPr>
        <p:txBody>
          <a:bodyPr/>
          <a:lstStyle/>
          <a:p>
            <a:r>
              <a:t>Click to edit Master title style</a:t>
            </a:r>
          </a:p>
        </p:txBody>
      </p:sp>
      <p:sp>
        <p:nvSpPr>
          <p:cNvPr id="67" name="Shape 67"/>
          <p:cNvSpPr>
            <a:spLocks noGrp="1"/>
          </p:cNvSpPr>
          <p:nvPr>
            <p:ph type="body" sz="quarter" idx="1"/>
          </p:nvPr>
        </p:nvSpPr>
        <p:spPr>
          <a:xfrm>
            <a:off x="893700" y="1200150"/>
            <a:ext cx="2371202" cy="3725775"/>
          </a:xfrm>
          <a:prstGeom prst="rect">
            <a:avLst/>
          </a:prstGeom>
        </p:spPr>
        <p:txBody>
          <a:bodyPr>
            <a:normAutofit/>
          </a:bodyPr>
          <a:lstStyle>
            <a:lvl1pPr marL="342900" indent="-342900">
              <a:buFont typeface="Wingdings" panose="05000000000000000000" pitchFamily="2" charset="2"/>
              <a:buChar char="§"/>
              <a:defRPr sz="1200"/>
            </a:lvl1pPr>
          </a:lstStyle>
          <a:p>
            <a:r>
              <a:rPr dirty="0"/>
              <a:t>Click to edit Master text styles</a:t>
            </a:r>
          </a:p>
        </p:txBody>
      </p:sp>
      <p:sp>
        <p:nvSpPr>
          <p:cNvPr id="70" name="Shape 70"/>
          <p:cNvSpPr>
            <a:spLocks noGrp="1"/>
          </p:cNvSpPr>
          <p:nvPr>
            <p:ph type="sldNum" sz="quarter" idx="2"/>
          </p:nvPr>
        </p:nvSpPr>
        <p:spPr>
          <a:prstGeom prst="rect">
            <a:avLst/>
          </a:prstGeom>
        </p:spPr>
        <p:txBody>
          <a:bodyPr/>
          <a:lstStyle/>
          <a:p>
            <a:fld id="{86CB4B4D-7CA3-9044-876B-883B54F8677D}" type="slidenum">
              <a:t>‹#›</a:t>
            </a:fld>
            <a:endParaRPr dirty="0"/>
          </a:p>
        </p:txBody>
      </p:sp>
      <p:sp>
        <p:nvSpPr>
          <p:cNvPr id="7" name="Shape 67"/>
          <p:cNvSpPr>
            <a:spLocks noGrp="1"/>
          </p:cNvSpPr>
          <p:nvPr>
            <p:ph type="body" sz="quarter" idx="10"/>
          </p:nvPr>
        </p:nvSpPr>
        <p:spPr>
          <a:xfrm>
            <a:off x="3455925" y="1208344"/>
            <a:ext cx="2371202" cy="3725775"/>
          </a:xfrm>
          <a:prstGeom prst="rect">
            <a:avLst/>
          </a:prstGeom>
        </p:spPr>
        <p:txBody>
          <a:bodyPr>
            <a:normAutofit/>
          </a:bodyPr>
          <a:lstStyle>
            <a:lvl1pPr marL="342900" indent="-342900">
              <a:buFont typeface="Wingdings" panose="05000000000000000000" pitchFamily="2" charset="2"/>
              <a:buChar char="§"/>
              <a:defRPr sz="1200"/>
            </a:lvl1pPr>
          </a:lstStyle>
          <a:p>
            <a:r>
              <a:rPr dirty="0"/>
              <a:t>Click to edit Master text styles</a:t>
            </a:r>
          </a:p>
        </p:txBody>
      </p:sp>
      <p:sp>
        <p:nvSpPr>
          <p:cNvPr id="8" name="Shape 67"/>
          <p:cNvSpPr>
            <a:spLocks noGrp="1"/>
          </p:cNvSpPr>
          <p:nvPr>
            <p:ph type="body" sz="quarter" idx="11"/>
          </p:nvPr>
        </p:nvSpPr>
        <p:spPr>
          <a:xfrm>
            <a:off x="6018150" y="1208344"/>
            <a:ext cx="2371202" cy="3725775"/>
          </a:xfrm>
          <a:prstGeom prst="rect">
            <a:avLst/>
          </a:prstGeom>
        </p:spPr>
        <p:txBody>
          <a:bodyPr>
            <a:normAutofit/>
          </a:bodyPr>
          <a:lstStyle>
            <a:lvl1pPr marL="342900" indent="-342900">
              <a:buFont typeface="Wingdings" panose="05000000000000000000" pitchFamily="2" charset="2"/>
              <a:buChar char="§"/>
              <a:defRPr sz="1200"/>
            </a:lvl1pPr>
          </a:lstStyle>
          <a:p>
            <a:r>
              <a:rPr dirty="0"/>
              <a:t>Click to edit Master text styles</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5" name="Shape 85"/>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color background">
    <p:bg>
      <p:bgPr>
        <a:solidFill>
          <a:srgbClr val="2B98DA"/>
        </a:solidFill>
        <a:effectLst/>
      </p:bgPr>
    </p:bg>
    <p:spTree>
      <p:nvGrpSpPr>
        <p:cNvPr id="1" name=""/>
        <p:cNvGrpSpPr/>
        <p:nvPr/>
      </p:nvGrpSpPr>
      <p:grpSpPr>
        <a:xfrm>
          <a:off x="0" y="0"/>
          <a:ext cx="0" cy="0"/>
          <a:chOff x="0" y="0"/>
          <a:chExt cx="0" cy="0"/>
        </a:xfrm>
      </p:grpSpPr>
      <p:sp>
        <p:nvSpPr>
          <p:cNvPr id="92" name="Shape 92"/>
          <p:cNvSpPr>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285750" indent="-285750">
              <a:buFont typeface="Wingdings" panose="05000000000000000000" pitchFamily="2" charset="2"/>
              <a:buChar char="§"/>
              <a:defRPr/>
            </a:lvl1pPr>
            <a:lvl2pPr marL="633412" indent="-285750">
              <a:buFont typeface="Wingdings" panose="05000000000000000000" pitchFamily="2" charset="2"/>
              <a:buChar char="§"/>
              <a:defRPr/>
            </a:lvl2pPr>
            <a:lvl3pPr marL="970597" indent="-337185">
              <a:buFont typeface="Wingdings" panose="05000000000000000000" pitchFamily="2" charset="2"/>
              <a:buChar char="§"/>
              <a:defRPr/>
            </a:lvl3pPr>
            <a:lvl4pPr marL="1616528" indent="-587828">
              <a:buFont typeface="Wingdings" panose="05000000000000000000" pitchFamily="2" charset="2"/>
              <a:buChar char="§"/>
              <a:defRPr/>
            </a:lvl4pPr>
            <a:lvl5pPr marL="1959428" indent="-587828">
              <a:buFont typeface="Wingdings" panose="05000000000000000000"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A4B9D86F-0E15-46C6-88AE-086E78885E3D}" type="slidenum">
              <a:rPr lang="en-US" smtClean="0"/>
              <a:pPr/>
              <a:t>‹#›</a:t>
            </a:fld>
            <a:endParaRPr lang="en-US" dirty="0"/>
          </a:p>
        </p:txBody>
      </p:sp>
      <p:sp>
        <p:nvSpPr>
          <p:cNvPr id="8" name="Footer Placeholder 4"/>
          <p:cNvSpPr>
            <a:spLocks noGrp="1"/>
          </p:cNvSpPr>
          <p:nvPr>
            <p:ph type="ftr" sz="quarter" idx="3"/>
          </p:nvPr>
        </p:nvSpPr>
        <p:spPr>
          <a:xfrm>
            <a:off x="1798320" y="4736782"/>
            <a:ext cx="5501640" cy="216218"/>
          </a:xfrm>
          <a:prstGeom prst="rect">
            <a:avLst/>
          </a:prstGeom>
        </p:spPr>
        <p:txBody>
          <a:bodyPr vert="horz" lIns="91440" tIns="0" rIns="91440" bIns="0" rtlCol="0" anchor="ctr"/>
          <a:lstStyle>
            <a:lvl1pPr algn="ctr">
              <a:defRPr sz="900">
                <a:solidFill>
                  <a:schemeClr val="tx1">
                    <a:tint val="75000"/>
                  </a:schemeClr>
                </a:solidFill>
              </a:defRPr>
            </a:lvl1pPr>
          </a:lstStyle>
          <a:p>
            <a:r>
              <a:rPr lang="en-US" sz="900" dirty="0" smtClean="0">
                <a:solidFill>
                  <a:schemeClr val="bg1"/>
                </a:solidFill>
              </a:rPr>
              <a:t>Copyright 2016 Embarcadero Technologies</a:t>
            </a:r>
            <a:endParaRPr lang="en-US" sz="900" dirty="0">
              <a:solidFill>
                <a:schemeClr val="bg1"/>
              </a:solidFill>
            </a:endParaRPr>
          </a:p>
        </p:txBody>
      </p:sp>
    </p:spTree>
    <p:extLst>
      <p:ext uri="{BB962C8B-B14F-4D97-AF65-F5344CB8AC3E}">
        <p14:creationId xmlns:p14="http://schemas.microsoft.com/office/powerpoint/2010/main" val="2375784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Shape 13"/>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3600"/>
            <a:ext cx="9162288" cy="1194816"/>
          </a:xfrm>
          <a:prstGeom prst="rect">
            <a:avLst/>
          </a:prstGeom>
        </p:spPr>
      </p:pic>
      <p:sp>
        <p:nvSpPr>
          <p:cNvPr id="4" name="Text Placeholder 3"/>
          <p:cNvSpPr>
            <a:spLocks noGrp="1"/>
          </p:cNvSpPr>
          <p:nvPr>
            <p:ph type="body" sz="quarter" idx="10" hasCustomPrompt="1"/>
          </p:nvPr>
        </p:nvSpPr>
        <p:spPr>
          <a:xfrm>
            <a:off x="304801" y="1345406"/>
            <a:ext cx="5568462" cy="1226344"/>
          </a:xfrm>
          <a:prstGeom prst="rect">
            <a:avLst/>
          </a:prstGeom>
          <a:noFill/>
          <a:ln>
            <a:noFill/>
          </a:ln>
        </p:spPr>
        <p:txBody>
          <a:bodyPr lIns="0" tIns="0" rIns="0" bIns="0" anchor="b" anchorCtr="0"/>
          <a:lstStyle>
            <a:lvl1pPr marL="0" indent="0">
              <a:defRPr lang="en-US" sz="2800" b="1" cap="all" baseline="0" dirty="0">
                <a:solidFill>
                  <a:srgbClr val="325DA8"/>
                </a:solidFill>
                <a:latin typeface="+mj-lt"/>
              </a:defRPr>
            </a:lvl1pPr>
          </a:lstStyle>
          <a:p>
            <a:pPr lvl="0">
              <a:buNone/>
            </a:pPr>
            <a:r>
              <a:rPr lang="en-US" dirty="0" smtClean="0"/>
              <a:t>TRANSITION SLIDE TITLE</a:t>
            </a:r>
            <a:endParaRPr lang="en-US" dirty="0"/>
          </a:p>
        </p:txBody>
      </p:sp>
      <p:sp>
        <p:nvSpPr>
          <p:cNvPr id="6" name="Text Placeholder 5"/>
          <p:cNvSpPr>
            <a:spLocks noGrp="1"/>
          </p:cNvSpPr>
          <p:nvPr>
            <p:ph type="body" sz="quarter" idx="11" hasCustomPrompt="1"/>
          </p:nvPr>
        </p:nvSpPr>
        <p:spPr>
          <a:xfrm>
            <a:off x="304802" y="2624138"/>
            <a:ext cx="5568461" cy="1173956"/>
          </a:xfrm>
          <a:prstGeom prst="rect">
            <a:avLst/>
          </a:prstGeom>
          <a:noFill/>
          <a:ln>
            <a:noFill/>
          </a:ln>
        </p:spPr>
        <p:txBody>
          <a:bodyPr lIns="0" tIns="0" rIns="0" bIns="0" anchor="t" anchorCtr="0"/>
          <a:lstStyle>
            <a:lvl1pPr algn="l">
              <a:defRPr lang="en-US" sz="2000" b="0" baseline="0" smtClean="0">
                <a:solidFill>
                  <a:schemeClr val="tx1"/>
                </a:solidFill>
                <a:latin typeface="+mn-lt"/>
              </a:defRPr>
            </a:lvl1pPr>
            <a:lvl2pPr algn="l">
              <a:defRPr lang="en-US" b="0" smtClean="0">
                <a:solidFill>
                  <a:srgbClr val="FFFFFF"/>
                </a:solidFill>
                <a:latin typeface="+mj-lt"/>
              </a:defRPr>
            </a:lvl2pPr>
            <a:lvl3pPr algn="l">
              <a:defRPr lang="en-US" b="0" smtClean="0">
                <a:solidFill>
                  <a:srgbClr val="FFFFFF"/>
                </a:solidFill>
                <a:latin typeface="+mj-lt"/>
              </a:defRPr>
            </a:lvl3pPr>
            <a:lvl4pPr algn="l">
              <a:defRPr lang="en-US" sz="2400" b="0" smtClean="0">
                <a:solidFill>
                  <a:srgbClr val="FFFFFF"/>
                </a:solidFill>
                <a:latin typeface="+mj-lt"/>
              </a:defRPr>
            </a:lvl4pPr>
            <a:lvl5pPr algn="l">
              <a:defRPr lang="en-US" sz="2400" b="0">
                <a:solidFill>
                  <a:srgbClr val="FFFFFF"/>
                </a:solidFill>
                <a:latin typeface="+mj-lt"/>
              </a:defRPr>
            </a:lvl5pPr>
          </a:lstStyle>
          <a:p>
            <a:pPr lvl="0">
              <a:spcBef>
                <a:spcPts val="0"/>
              </a:spcBef>
              <a:buClr>
                <a:srgbClr val="FFFFFF"/>
              </a:buClr>
              <a:buNone/>
            </a:pPr>
            <a:r>
              <a:rPr lang="en-US" dirty="0" smtClean="0"/>
              <a:t>Transition Subtitle</a:t>
            </a:r>
            <a:endParaRPr lang="en-US" dirty="0"/>
          </a:p>
        </p:txBody>
      </p:sp>
      <p:sp>
        <p:nvSpPr>
          <p:cNvPr id="20" name="TextBox 19"/>
          <p:cNvSpPr txBox="1"/>
          <p:nvPr userDrawn="1"/>
        </p:nvSpPr>
        <p:spPr>
          <a:xfrm>
            <a:off x="167055" y="4909990"/>
            <a:ext cx="4777479" cy="230832"/>
          </a:xfrm>
          <a:prstGeom prst="rect">
            <a:avLst/>
          </a:prstGeom>
          <a:noFill/>
        </p:spPr>
        <p:txBody>
          <a:bodyPr wrap="square" rtlCol="0">
            <a:spAutoFit/>
          </a:bodyPr>
          <a:lstStyle/>
          <a:p>
            <a:r>
              <a:rPr lang="en-US" sz="900" b="0" i="0" u="none" strike="noStrike" cap="none" baseline="0" dirty="0" smtClean="0">
                <a:solidFill>
                  <a:schemeClr val="bg1"/>
                </a:solidFill>
                <a:effectLst/>
                <a:latin typeface="Arial"/>
                <a:ea typeface="Arial"/>
                <a:cs typeface="Arial"/>
                <a:sym typeface="Arial"/>
                <a:rtl val="0"/>
              </a:rPr>
              <a:t>Copyright 2016 Embarcadero </a:t>
            </a:r>
            <a:r>
              <a:rPr lang="en-US" sz="900" b="0" i="0" u="none" strike="noStrike" cap="none" baseline="0" dirty="0" smtClean="0">
                <a:solidFill>
                  <a:schemeClr val="bg1"/>
                </a:solidFill>
                <a:effectLst/>
                <a:latin typeface="Arial"/>
                <a:cs typeface="Arial"/>
                <a:sym typeface="Arial"/>
                <a:rtl val="0"/>
              </a:rPr>
              <a:t>Technologies</a:t>
            </a:r>
            <a:endParaRPr lang="en-US" sz="900" b="0" i="0" u="none" strike="noStrike" cap="none" baseline="0" dirty="0">
              <a:solidFill>
                <a:schemeClr val="bg1"/>
              </a:solidFill>
              <a:latin typeface="Arial"/>
              <a:ea typeface="Arial"/>
              <a:cs typeface="Arial"/>
              <a:sym typeface="Arial"/>
              <a:rtl val="0"/>
            </a:endParaRPr>
          </a:p>
        </p:txBody>
      </p:sp>
      <p:sp>
        <p:nvSpPr>
          <p:cNvPr id="21" name="TextBox 20"/>
          <p:cNvSpPr txBox="1"/>
          <p:nvPr userDrawn="1"/>
        </p:nvSpPr>
        <p:spPr>
          <a:xfrm>
            <a:off x="7535009" y="4903640"/>
            <a:ext cx="1412699" cy="230832"/>
          </a:xfrm>
          <a:prstGeom prst="rect">
            <a:avLst/>
          </a:prstGeom>
          <a:noFill/>
        </p:spPr>
        <p:txBody>
          <a:bodyPr wrap="square" rtlCol="0">
            <a:spAutoFit/>
          </a:bodyPr>
          <a:lstStyle/>
          <a:p>
            <a:pPr algn="r"/>
            <a:fld id="{D22BD183-E97B-44C7-A6D6-5E7D252C4A2A}" type="slidenum">
              <a:rPr lang="en-US" sz="900" b="0" i="0" u="none" strike="noStrike" cap="none" baseline="0" smtClean="0">
                <a:solidFill>
                  <a:schemeClr val="bg1"/>
                </a:solidFill>
                <a:effectLst/>
                <a:latin typeface="Arial"/>
                <a:ea typeface="Arial"/>
                <a:cs typeface="Arial"/>
                <a:sym typeface="Arial"/>
                <a:rtl val="0"/>
              </a:rPr>
              <a:t>‹#›</a:t>
            </a:fld>
            <a:endParaRPr lang="en-US" sz="900" dirty="0">
              <a:solidFill>
                <a:schemeClr val="bg1"/>
              </a:solidFill>
              <a:latin typeface="+mj-lt"/>
            </a:endParaRPr>
          </a:p>
        </p:txBody>
      </p:sp>
    </p:spTree>
    <p:extLst>
      <p:ext uri="{BB962C8B-B14F-4D97-AF65-F5344CB8AC3E}">
        <p14:creationId xmlns:p14="http://schemas.microsoft.com/office/powerpoint/2010/main" val="347291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guide id="3" pos="1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59193"/>
            <a:ext cx="4038600" cy="344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59193"/>
            <a:ext cx="4038600" cy="3443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r>
              <a:rPr lang="en-US" dirty="0"/>
              <a:t>© Embarcadero Technologies 2013 – all rights reserved</a:t>
            </a:r>
          </a:p>
        </p:txBody>
      </p:sp>
      <p:sp>
        <p:nvSpPr>
          <p:cNvPr id="6" name="Slide Number Placeholder 5"/>
          <p:cNvSpPr>
            <a:spLocks noGrp="1"/>
          </p:cNvSpPr>
          <p:nvPr>
            <p:ph type="sldNum" sz="quarter" idx="11"/>
          </p:nvPr>
        </p:nvSpPr>
        <p:spPr/>
        <p:txBody>
          <a:bodyPr/>
          <a:lstStyle>
            <a:lvl1pPr>
              <a:defRPr/>
            </a:lvl1pPr>
          </a:lstStyle>
          <a:p>
            <a:pPr>
              <a:defRPr/>
            </a:pPr>
            <a:fld id="{C92E101A-E427-F549-A5B1-304551AFAE40}" type="slidenum">
              <a:rPr lang="en-US"/>
              <a:pPr>
                <a:defRPr/>
              </a:pPr>
              <a:t>‹#›</a:t>
            </a:fld>
            <a:endParaRPr lang="en-US" dirty="0"/>
          </a:p>
        </p:txBody>
      </p:sp>
    </p:spTree>
    <p:extLst>
      <p:ext uri="{BB962C8B-B14F-4D97-AF65-F5344CB8AC3E}">
        <p14:creationId xmlns:p14="http://schemas.microsoft.com/office/powerpoint/2010/main" val="1388031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4859998"/>
            <a:ext cx="9162288" cy="298704"/>
          </a:xfrm>
          <a:prstGeom prst="rect">
            <a:avLst/>
          </a:prstGeom>
          <a:ln w="12700">
            <a:miter lim="400000"/>
          </a:ln>
        </p:spPr>
      </p:pic>
      <p:sp>
        <p:nvSpPr>
          <p:cNvPr id="3" name="Shape 3"/>
          <p:cNvSpPr/>
          <p:nvPr/>
        </p:nvSpPr>
        <p:spPr>
          <a:xfrm>
            <a:off x="167055" y="4917379"/>
            <a:ext cx="4777479" cy="23082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900">
                <a:solidFill>
                  <a:srgbClr val="FFFFFF"/>
                </a:solidFill>
                <a:latin typeface="Calibri"/>
                <a:ea typeface="Calibri"/>
                <a:cs typeface="Calibri"/>
                <a:sym typeface="Calibri"/>
              </a:defRPr>
            </a:lvl1pPr>
          </a:lstStyle>
          <a:p>
            <a:r>
              <a:rPr lang="en-US" dirty="0" smtClean="0"/>
              <a:t>Embarcadero Technologies Copyright 2016</a:t>
            </a:r>
            <a:endParaRPr dirty="0"/>
          </a:p>
        </p:txBody>
      </p:sp>
      <p:sp>
        <p:nvSpPr>
          <p:cNvPr id="4" name="Shape 4"/>
          <p:cNvSpPr>
            <a:spLocks noGrp="1"/>
          </p:cNvSpPr>
          <p:nvPr>
            <p:ph type="title"/>
          </p:nvPr>
        </p:nvSpPr>
        <p:spPr>
          <a:xfrm>
            <a:off x="465992" y="194997"/>
            <a:ext cx="7077810" cy="690830"/>
          </a:xfrm>
          <a:prstGeom prst="rect">
            <a:avLst/>
          </a:prstGeom>
          <a:ln w="12700">
            <a:miter lim="400000"/>
          </a:ln>
          <a:extLst>
            <a:ext uri="{C572A759-6A51-4108-AA02-DFA0A04FC94B}">
              <ma14:wrappingTextBoxFlag xmlns:ma14="http://schemas.microsoft.com/office/mac/drawingml/2011/main" xmlns="" val="1"/>
            </a:ext>
          </a:extLst>
        </p:spPr>
        <p:txBody>
          <a:bodyPr lIns="91423" tIns="91423" rIns="91423" bIns="91423" anchor="b">
            <a:normAutofit/>
          </a:bodyPr>
          <a:lstStyle/>
          <a:p>
            <a:r>
              <a:t>Click to edit Master title style</a:t>
            </a:r>
          </a:p>
        </p:txBody>
      </p:sp>
      <p:sp>
        <p:nvSpPr>
          <p:cNvPr id="5" name="Shape 5"/>
          <p:cNvSpPr>
            <a:spLocks noGrp="1"/>
          </p:cNvSpPr>
          <p:nvPr>
            <p:ph type="body" idx="1"/>
          </p:nvPr>
        </p:nvSpPr>
        <p:spPr>
          <a:xfrm>
            <a:off x="465992" y="1285875"/>
            <a:ext cx="7069016" cy="3508133"/>
          </a:xfrm>
          <a:prstGeom prst="rect">
            <a:avLst/>
          </a:prstGeom>
          <a:ln w="12700">
            <a:miter lim="400000"/>
          </a:ln>
          <a:extLst>
            <a:ext uri="{C572A759-6A51-4108-AA02-DFA0A04FC94B}">
              <ma14:wrappingTextBoxFlag xmlns:ma14="http://schemas.microsoft.com/office/mac/drawingml/2011/main" xmlns="" val="1"/>
            </a:ext>
          </a:extLst>
        </p:spPr>
        <p:txBody>
          <a:bodyPr lIns="91423" tIns="91423" rIns="91423" bIns="91423">
            <a:normAutofit/>
          </a:bodyPr>
          <a:lstStyle/>
          <a:p>
            <a:r>
              <a:rPr dirty="0"/>
              <a:t>Click to edit Master text </a:t>
            </a:r>
            <a:r>
              <a:rPr dirty="0" smtClean="0"/>
              <a:t>styles</a:t>
            </a:r>
            <a:endParaRPr lang="en-US" dirty="0" smtClean="0"/>
          </a:p>
          <a:p>
            <a:pPr lvl="1"/>
            <a:r>
              <a:rPr lang="en-US" dirty="0" smtClean="0"/>
              <a:t>Test</a:t>
            </a:r>
          </a:p>
          <a:p>
            <a:pPr lvl="2"/>
            <a:endParaRPr lang="en-US" dirty="0" smtClean="0"/>
          </a:p>
          <a:p>
            <a:pPr lvl="2"/>
            <a:endParaRPr dirty="0"/>
          </a:p>
        </p:txBody>
      </p:sp>
      <p:sp>
        <p:nvSpPr>
          <p:cNvPr id="6" name="Shape 6"/>
          <p:cNvSpPr>
            <a:spLocks noGrp="1"/>
          </p:cNvSpPr>
          <p:nvPr>
            <p:ph type="sldNum" sz="quarter" idx="2"/>
          </p:nvPr>
        </p:nvSpPr>
        <p:spPr>
          <a:xfrm>
            <a:off x="8714316" y="4911029"/>
            <a:ext cx="233393" cy="230828"/>
          </a:xfrm>
          <a:prstGeom prst="rect">
            <a:avLst/>
          </a:prstGeom>
          <a:ln w="12700">
            <a:miter lim="400000"/>
          </a:ln>
        </p:spPr>
        <p:txBody>
          <a:bodyPr wrap="none" lIns="45718" tIns="45718" rIns="45718" bIns="45718">
            <a:spAutoFit/>
          </a:bodyPr>
          <a:lstStyle>
            <a:lvl1pPr algn="r">
              <a:defRPr sz="900">
                <a:solidFill>
                  <a:srgbClr val="FFFFFF"/>
                </a:solidFill>
                <a:latin typeface="Calibri"/>
                <a:ea typeface="Calibri"/>
                <a:cs typeface="Calibri"/>
                <a:sym typeface="Calibri"/>
              </a:defRPr>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8" r:id="rId6"/>
    <p:sldLayoutId id="2147483659" r:id="rId7"/>
    <p:sldLayoutId id="2147483660" r:id="rId8"/>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all" spc="0" baseline="0">
          <a:ln>
            <a:noFill/>
          </a:ln>
          <a:solidFill>
            <a:srgbClr val="325DA8"/>
          </a:solidFill>
          <a:uFillTx/>
          <a:latin typeface="Calibri"/>
          <a:ea typeface="Calibri"/>
          <a:cs typeface="Calibri"/>
          <a:sym typeface="Calibri"/>
        </a:defRPr>
      </a:lvl1pPr>
      <a:lvl2pPr marL="0" marR="0" indent="0" algn="l" defTabSz="914400" rtl="0" latinLnBrk="0">
        <a:lnSpc>
          <a:spcPct val="100000"/>
        </a:lnSpc>
        <a:spcBef>
          <a:spcPts val="0"/>
        </a:spcBef>
        <a:spcAft>
          <a:spcPts val="0"/>
        </a:spcAft>
        <a:buClrTx/>
        <a:buSzTx/>
        <a:buFontTx/>
        <a:buNone/>
        <a:tabLst/>
        <a:defRPr sz="2800" b="1" i="0" u="none" strike="noStrike" cap="all" spc="0" baseline="0">
          <a:ln>
            <a:noFill/>
          </a:ln>
          <a:solidFill>
            <a:srgbClr val="325DA8"/>
          </a:solidFill>
          <a:uFillTx/>
          <a:latin typeface="Calibri"/>
          <a:ea typeface="Calibri"/>
          <a:cs typeface="Calibri"/>
          <a:sym typeface="Calibri"/>
        </a:defRPr>
      </a:lvl2pPr>
      <a:lvl3pPr marL="0" marR="0" indent="0" algn="l" defTabSz="914400" rtl="0" latinLnBrk="0">
        <a:lnSpc>
          <a:spcPct val="100000"/>
        </a:lnSpc>
        <a:spcBef>
          <a:spcPts val="0"/>
        </a:spcBef>
        <a:spcAft>
          <a:spcPts val="0"/>
        </a:spcAft>
        <a:buClrTx/>
        <a:buSzTx/>
        <a:buFontTx/>
        <a:buNone/>
        <a:tabLst/>
        <a:defRPr sz="2800" b="1" i="0" u="none" strike="noStrike" cap="all" spc="0" baseline="0">
          <a:ln>
            <a:noFill/>
          </a:ln>
          <a:solidFill>
            <a:srgbClr val="325DA8"/>
          </a:solidFill>
          <a:uFillTx/>
          <a:latin typeface="Calibri"/>
          <a:ea typeface="Calibri"/>
          <a:cs typeface="Calibri"/>
          <a:sym typeface="Calibri"/>
        </a:defRPr>
      </a:lvl3pPr>
      <a:lvl4pPr marL="0" marR="0" indent="0" algn="l" defTabSz="914400" rtl="0" latinLnBrk="0">
        <a:lnSpc>
          <a:spcPct val="100000"/>
        </a:lnSpc>
        <a:spcBef>
          <a:spcPts val="0"/>
        </a:spcBef>
        <a:spcAft>
          <a:spcPts val="0"/>
        </a:spcAft>
        <a:buClrTx/>
        <a:buSzTx/>
        <a:buFontTx/>
        <a:buNone/>
        <a:tabLst/>
        <a:defRPr sz="2800" b="1" i="0" u="none" strike="noStrike" cap="all" spc="0" baseline="0">
          <a:ln>
            <a:noFill/>
          </a:ln>
          <a:solidFill>
            <a:srgbClr val="325DA8"/>
          </a:solidFill>
          <a:uFillTx/>
          <a:latin typeface="Calibri"/>
          <a:ea typeface="Calibri"/>
          <a:cs typeface="Calibri"/>
          <a:sym typeface="Calibri"/>
        </a:defRPr>
      </a:lvl4pPr>
      <a:lvl5pPr marL="0" marR="0" indent="0" algn="l" defTabSz="914400" rtl="0" latinLnBrk="0">
        <a:lnSpc>
          <a:spcPct val="100000"/>
        </a:lnSpc>
        <a:spcBef>
          <a:spcPts val="0"/>
        </a:spcBef>
        <a:spcAft>
          <a:spcPts val="0"/>
        </a:spcAft>
        <a:buClrTx/>
        <a:buSzTx/>
        <a:buFontTx/>
        <a:buNone/>
        <a:tabLst/>
        <a:defRPr sz="2800" b="1" i="0" u="none" strike="noStrike" cap="all" spc="0" baseline="0">
          <a:ln>
            <a:noFill/>
          </a:ln>
          <a:solidFill>
            <a:srgbClr val="325DA8"/>
          </a:solidFill>
          <a:uFillTx/>
          <a:latin typeface="Calibri"/>
          <a:ea typeface="Calibri"/>
          <a:cs typeface="Calibri"/>
          <a:sym typeface="Calibri"/>
        </a:defRPr>
      </a:lvl5pPr>
      <a:lvl6pPr marL="0" marR="0" indent="0" algn="l" defTabSz="914400" rtl="0" latinLnBrk="0">
        <a:lnSpc>
          <a:spcPct val="100000"/>
        </a:lnSpc>
        <a:spcBef>
          <a:spcPts val="0"/>
        </a:spcBef>
        <a:spcAft>
          <a:spcPts val="0"/>
        </a:spcAft>
        <a:buClrTx/>
        <a:buSzTx/>
        <a:buFontTx/>
        <a:buNone/>
        <a:tabLst/>
        <a:defRPr sz="2800" b="1" i="0" u="none" strike="noStrike" cap="all" spc="0" baseline="0">
          <a:ln>
            <a:noFill/>
          </a:ln>
          <a:solidFill>
            <a:srgbClr val="325DA8"/>
          </a:solidFill>
          <a:uFillTx/>
          <a:latin typeface="Calibri"/>
          <a:ea typeface="Calibri"/>
          <a:cs typeface="Calibri"/>
          <a:sym typeface="Calibri"/>
        </a:defRPr>
      </a:lvl6pPr>
      <a:lvl7pPr marL="0" marR="0" indent="0" algn="l" defTabSz="914400" rtl="0" latinLnBrk="0">
        <a:lnSpc>
          <a:spcPct val="100000"/>
        </a:lnSpc>
        <a:spcBef>
          <a:spcPts val="0"/>
        </a:spcBef>
        <a:spcAft>
          <a:spcPts val="0"/>
        </a:spcAft>
        <a:buClrTx/>
        <a:buSzTx/>
        <a:buFontTx/>
        <a:buNone/>
        <a:tabLst/>
        <a:defRPr sz="2800" b="1" i="0" u="none" strike="noStrike" cap="all" spc="0" baseline="0">
          <a:ln>
            <a:noFill/>
          </a:ln>
          <a:solidFill>
            <a:srgbClr val="325DA8"/>
          </a:solidFill>
          <a:uFillTx/>
          <a:latin typeface="Calibri"/>
          <a:ea typeface="Calibri"/>
          <a:cs typeface="Calibri"/>
          <a:sym typeface="Calibri"/>
        </a:defRPr>
      </a:lvl7pPr>
      <a:lvl8pPr marL="0" marR="0" indent="0" algn="l" defTabSz="914400" rtl="0" latinLnBrk="0">
        <a:lnSpc>
          <a:spcPct val="100000"/>
        </a:lnSpc>
        <a:spcBef>
          <a:spcPts val="0"/>
        </a:spcBef>
        <a:spcAft>
          <a:spcPts val="0"/>
        </a:spcAft>
        <a:buClrTx/>
        <a:buSzTx/>
        <a:buFontTx/>
        <a:buNone/>
        <a:tabLst/>
        <a:defRPr sz="2800" b="1" i="0" u="none" strike="noStrike" cap="all" spc="0" baseline="0">
          <a:ln>
            <a:noFill/>
          </a:ln>
          <a:solidFill>
            <a:srgbClr val="325DA8"/>
          </a:solidFill>
          <a:uFillTx/>
          <a:latin typeface="Calibri"/>
          <a:ea typeface="Calibri"/>
          <a:cs typeface="Calibri"/>
          <a:sym typeface="Calibri"/>
        </a:defRPr>
      </a:lvl8pPr>
      <a:lvl9pPr marL="0" marR="0" indent="0" algn="l" defTabSz="914400" rtl="0" latinLnBrk="0">
        <a:lnSpc>
          <a:spcPct val="100000"/>
        </a:lnSpc>
        <a:spcBef>
          <a:spcPts val="0"/>
        </a:spcBef>
        <a:spcAft>
          <a:spcPts val="0"/>
        </a:spcAft>
        <a:buClrTx/>
        <a:buSzTx/>
        <a:buFontTx/>
        <a:buNone/>
        <a:tabLst/>
        <a:defRPr sz="2800" b="1" i="0" u="none" strike="noStrike" cap="all" spc="0" baseline="0">
          <a:ln>
            <a:noFill/>
          </a:ln>
          <a:solidFill>
            <a:srgbClr val="325DA8"/>
          </a:solidFill>
          <a:uFillTx/>
          <a:latin typeface="Calibri"/>
          <a:ea typeface="Calibri"/>
          <a:cs typeface="Calibri"/>
          <a:sym typeface="Calibri"/>
        </a:defRPr>
      </a:lvl9pPr>
    </p:titleStyle>
    <p:bodyStyle>
      <a:lvl1pPr marL="285750" marR="0" indent="-285750" algn="l" defTabSz="914400" rtl="0" latinLnBrk="0">
        <a:lnSpc>
          <a:spcPct val="100000"/>
        </a:lnSpc>
        <a:spcBef>
          <a:spcPts val="0"/>
        </a:spcBef>
        <a:spcAft>
          <a:spcPts val="0"/>
        </a:spcAft>
        <a:buClr>
          <a:srgbClr val="E11525"/>
        </a:buClr>
        <a:buSzPct val="100000"/>
        <a:buFont typeface="Wingdings" panose="05000000000000000000" pitchFamily="2" charset="2"/>
        <a:buChar char="§"/>
        <a:tabLst/>
        <a:defRPr sz="2400" b="0" i="0" u="none" strike="noStrike" cap="none" spc="0" baseline="0">
          <a:ln>
            <a:noFill/>
          </a:ln>
          <a:solidFill>
            <a:srgbClr val="716558"/>
          </a:solidFill>
          <a:uFillTx/>
          <a:latin typeface="Calibri"/>
          <a:ea typeface="Calibri"/>
          <a:cs typeface="Calibri"/>
          <a:sym typeface="Calibri"/>
        </a:defRPr>
      </a:lvl1pPr>
      <a:lvl2pPr marL="633412" marR="0" indent="-285750" algn="l" defTabSz="914400" rtl="0" latinLnBrk="0">
        <a:lnSpc>
          <a:spcPct val="100000"/>
        </a:lnSpc>
        <a:spcBef>
          <a:spcPts val="0"/>
        </a:spcBef>
        <a:spcAft>
          <a:spcPts val="0"/>
        </a:spcAft>
        <a:buClr>
          <a:srgbClr val="E11525"/>
        </a:buClr>
        <a:buSzPct val="100000"/>
        <a:buFont typeface="Wingdings" panose="05000000000000000000" pitchFamily="2" charset="2"/>
        <a:buChar char="§"/>
        <a:tabLst/>
        <a:defRPr sz="2400" b="0" i="0" u="none" strike="noStrike" cap="none" spc="0" baseline="0">
          <a:ln>
            <a:noFill/>
          </a:ln>
          <a:solidFill>
            <a:srgbClr val="716558"/>
          </a:solidFill>
          <a:uFillTx/>
          <a:latin typeface="Calibri"/>
          <a:ea typeface="Calibri"/>
          <a:cs typeface="Calibri"/>
          <a:sym typeface="Calibri"/>
        </a:defRPr>
      </a:lvl2pPr>
      <a:lvl3pPr marL="970597" marR="0" indent="-337185" algn="l" defTabSz="914400" rtl="0" latinLnBrk="0">
        <a:lnSpc>
          <a:spcPct val="100000"/>
        </a:lnSpc>
        <a:spcBef>
          <a:spcPts val="0"/>
        </a:spcBef>
        <a:spcAft>
          <a:spcPts val="0"/>
        </a:spcAft>
        <a:buClr>
          <a:srgbClr val="E11525"/>
        </a:buClr>
        <a:buSzPct val="100000"/>
        <a:buFont typeface="Wingdings" panose="05000000000000000000" pitchFamily="2" charset="2"/>
        <a:buChar char="§"/>
        <a:tabLst/>
        <a:defRPr sz="2400" b="0" i="0" u="none" strike="noStrike" cap="none" spc="0" baseline="0">
          <a:ln>
            <a:noFill/>
          </a:ln>
          <a:solidFill>
            <a:srgbClr val="716558"/>
          </a:solidFill>
          <a:uFillTx/>
          <a:latin typeface="Calibri"/>
          <a:ea typeface="Calibri"/>
          <a:cs typeface="Calibri"/>
          <a:sym typeface="Calibri"/>
        </a:defRPr>
      </a:lvl3pPr>
      <a:lvl4pPr marL="1616528" marR="0" indent="-587828" algn="l" defTabSz="914400" rtl="0" latinLnBrk="0">
        <a:lnSpc>
          <a:spcPct val="100000"/>
        </a:lnSpc>
        <a:spcBef>
          <a:spcPts val="0"/>
        </a:spcBef>
        <a:spcAft>
          <a:spcPts val="0"/>
        </a:spcAft>
        <a:buClr>
          <a:srgbClr val="E11525"/>
        </a:buClr>
        <a:buSzPct val="100000"/>
        <a:buFont typeface="Wingdings"/>
        <a:buChar char="−"/>
        <a:tabLst/>
        <a:defRPr sz="2400" b="0" i="0" u="none" strike="noStrike" cap="none" spc="0" baseline="0">
          <a:ln>
            <a:noFill/>
          </a:ln>
          <a:solidFill>
            <a:srgbClr val="716558"/>
          </a:solidFill>
          <a:uFillTx/>
          <a:latin typeface="Calibri"/>
          <a:ea typeface="Calibri"/>
          <a:cs typeface="Calibri"/>
          <a:sym typeface="Calibri"/>
        </a:defRPr>
      </a:lvl4pPr>
      <a:lvl5pPr marL="1959428" marR="0" indent="-587828" algn="l" defTabSz="914400" rtl="0" latinLnBrk="0">
        <a:lnSpc>
          <a:spcPct val="100000"/>
        </a:lnSpc>
        <a:spcBef>
          <a:spcPts val="0"/>
        </a:spcBef>
        <a:spcAft>
          <a:spcPts val="0"/>
        </a:spcAft>
        <a:buClr>
          <a:srgbClr val="E11525"/>
        </a:buClr>
        <a:buSzPct val="100000"/>
        <a:buFont typeface="Wingdings"/>
        <a:buChar char="•"/>
        <a:tabLst/>
        <a:defRPr sz="2400" b="0" i="0" u="none" strike="noStrike" cap="none" spc="0" baseline="0">
          <a:ln>
            <a:noFill/>
          </a:ln>
          <a:solidFill>
            <a:srgbClr val="716558"/>
          </a:solidFill>
          <a:uFillTx/>
          <a:latin typeface="Calibri"/>
          <a:ea typeface="Calibri"/>
          <a:cs typeface="Calibri"/>
          <a:sym typeface="Calibri"/>
        </a:defRPr>
      </a:lvl5pPr>
      <a:lvl6pPr marL="0" marR="0" indent="0" algn="l" defTabSz="914400" rtl="0" latinLnBrk="0">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6pPr>
      <a:lvl7pPr marL="0" marR="0" indent="0" algn="l" defTabSz="914400" rtl="0" latinLnBrk="0">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7pPr>
      <a:lvl8pPr marL="0" marR="0" indent="0" algn="l" defTabSz="914400" rtl="0" latinLnBrk="0">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8pPr>
      <a:lvl9pPr marL="0" marR="0" indent="0" algn="l" defTabSz="914400" rtl="0" latinLnBrk="0">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3.jpg"/><Relationship Id="rId11" Type="http://schemas.openxmlformats.org/officeDocument/2006/relationships/image" Target="../media/image48.jpg"/><Relationship Id="rId5" Type="http://schemas.openxmlformats.org/officeDocument/2006/relationships/image" Target="../media/image42.jpg"/><Relationship Id="rId10" Type="http://schemas.openxmlformats.org/officeDocument/2006/relationships/image" Target="../media/image47.jpg"/><Relationship Id="rId4" Type="http://schemas.openxmlformats.org/officeDocument/2006/relationships/image" Target="../media/image41.png"/><Relationship Id="rId9" Type="http://schemas.openxmlformats.org/officeDocument/2006/relationships/image" Target="../media/image46.jp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1.gif"/><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tiff"/><Relationship Id="rId4" Type="http://schemas.openxmlformats.org/officeDocument/2006/relationships/image" Target="../media/image54.png"/><Relationship Id="rId9"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jpeg"/><Relationship Id="rId5" Type="http://schemas.openxmlformats.org/officeDocument/2006/relationships/image" Target="../media/image69.gif"/><Relationship Id="rId10" Type="http://schemas.openxmlformats.org/officeDocument/2006/relationships/image" Target="../media/image74.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image" Target="../media/image78.jpeg"/></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84.tif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1237"/>
          <a:stretch/>
        </p:blipFill>
        <p:spPr>
          <a:xfrm>
            <a:off x="-1126" y="-1"/>
            <a:ext cx="9145126" cy="4686301"/>
          </a:xfrm>
          <a:prstGeom prst="rect">
            <a:avLst/>
          </a:prstGeom>
        </p:spPr>
      </p:pic>
      <p:sp>
        <p:nvSpPr>
          <p:cNvPr id="101" name="Shape 101"/>
          <p:cNvSpPr>
            <a:spLocks noGrp="1"/>
          </p:cNvSpPr>
          <p:nvPr>
            <p:ph type="body" sz="quarter" idx="1"/>
          </p:nvPr>
        </p:nvSpPr>
        <p:spPr>
          <a:xfrm>
            <a:off x="1" y="186928"/>
            <a:ext cx="9143999" cy="688341"/>
          </a:xfrm>
          <a:prstGeom prst="rect">
            <a:avLst/>
          </a:prstGeom>
        </p:spPr>
        <p:txBody>
          <a:bodyPr>
            <a:normAutofit/>
          </a:bodyPr>
          <a:lstStyle/>
          <a:p>
            <a:pPr algn="ctr"/>
            <a:r>
              <a:rPr lang="en-US" sz="4000" dirty="0">
                <a:solidFill>
                  <a:schemeClr val="bg1"/>
                </a:solidFill>
              </a:rPr>
              <a:t>Introducing </a:t>
            </a:r>
            <a:r>
              <a:rPr lang="en-US" sz="4000" dirty="0" smtClean="0">
                <a:solidFill>
                  <a:schemeClr val="bg1"/>
                </a:solidFill>
              </a:rPr>
              <a:t>RAD </a:t>
            </a:r>
            <a:r>
              <a:rPr lang="en-US" sz="4000" dirty="0">
                <a:solidFill>
                  <a:schemeClr val="bg1"/>
                </a:solidFill>
              </a:rPr>
              <a:t>studio 10.1 </a:t>
            </a:r>
            <a:r>
              <a:rPr lang="en-US" sz="4000" dirty="0" smtClean="0">
                <a:solidFill>
                  <a:schemeClr val="bg1"/>
                </a:solidFill>
              </a:rPr>
              <a:t>berlin</a:t>
            </a:r>
            <a:endParaRPr lang="en-US" sz="4000" dirty="0">
              <a:solidFill>
                <a:schemeClr val="bg1"/>
              </a:solidFil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Cloud Services</a:t>
            </a:r>
            <a:endParaRPr lang="en-US" baseline="0" dirty="0">
              <a:latin typeface="Calibri" panose="020F0502020204030204" pitchFamily="34" charset="0"/>
            </a:endParaRPr>
          </a:p>
        </p:txBody>
      </p:sp>
      <p:sp>
        <p:nvSpPr>
          <p:cNvPr id="3" name="Text Placeholder 2"/>
          <p:cNvSpPr>
            <a:spLocks noGrp="1"/>
          </p:cNvSpPr>
          <p:nvPr>
            <p:ph type="body" idx="1"/>
          </p:nvPr>
        </p:nvSpPr>
        <p:spPr>
          <a:xfrm>
            <a:off x="465991" y="1285875"/>
            <a:ext cx="7627877" cy="3508133"/>
          </a:xfrm>
        </p:spPr>
        <p:txBody>
          <a:bodyPr>
            <a:normAutofit/>
          </a:bodyPr>
          <a:lstStyle/>
          <a:p>
            <a:r>
              <a:rPr lang="en-US" sz="2400" baseline="0" dirty="0" smtClean="0">
                <a:latin typeface="Calibri" panose="020F0502020204030204" pitchFamily="34" charset="0"/>
              </a:rPr>
              <a:t>AWS and Azure support</a:t>
            </a:r>
          </a:p>
          <a:p>
            <a:pPr lvl="1"/>
            <a:r>
              <a:rPr lang="en-US" sz="2000" dirty="0" smtClean="0">
                <a:latin typeface="Calibri" panose="020F0502020204030204" pitchFamily="34" charset="0"/>
              </a:rPr>
              <a:t>Access to storage, tables, queuing </a:t>
            </a:r>
            <a:endParaRPr lang="en-US" sz="2000" baseline="0" dirty="0" smtClean="0">
              <a:latin typeface="Calibri" panose="020F0502020204030204" pitchFamily="34" charset="0"/>
            </a:endParaRPr>
          </a:p>
          <a:p>
            <a:r>
              <a:rPr lang="en-US" sz="2400" baseline="0" dirty="0" smtClean="0">
                <a:latin typeface="Calibri" panose="020F0502020204030204" pitchFamily="34" charset="0"/>
              </a:rPr>
              <a:t>BaaS providers</a:t>
            </a:r>
          </a:p>
          <a:p>
            <a:pPr lvl="1"/>
            <a:r>
              <a:rPr lang="en-US" sz="2000" dirty="0" smtClean="0">
                <a:latin typeface="Calibri" panose="020F0502020204030204" pitchFamily="34" charset="0"/>
              </a:rPr>
              <a:t>Including Parse, Kinvey</a:t>
            </a:r>
            <a:endParaRPr lang="en-US" sz="2000" baseline="0" dirty="0" smtClean="0">
              <a:latin typeface="Calibri" panose="020F0502020204030204" pitchFamily="34" charset="0"/>
            </a:endParaRPr>
          </a:p>
          <a:p>
            <a:r>
              <a:rPr lang="en-US" sz="2400" baseline="0" dirty="0" smtClean="0">
                <a:latin typeface="Calibri" panose="020F0502020204030204" pitchFamily="34" charset="0"/>
              </a:rPr>
              <a:t>REST and HTTP client libraries for direct access</a:t>
            </a:r>
          </a:p>
          <a:p>
            <a:pPr lvl="1"/>
            <a:r>
              <a:rPr lang="en-US" sz="2000" dirty="0" smtClean="0">
                <a:latin typeface="Calibri" panose="020F0502020204030204" pitchFamily="34" charset="0"/>
              </a:rPr>
              <a:t>Based on platform libraries and including native HTTPS support</a:t>
            </a:r>
            <a:endParaRPr lang="en-US" sz="2000" baseline="0" dirty="0" smtClean="0">
              <a:latin typeface="Calibri" panose="020F0502020204030204" pitchFamily="34" charset="0"/>
            </a:endParaRPr>
          </a:p>
          <a:p>
            <a:r>
              <a:rPr lang="en-US" sz="2400" baseline="0" dirty="0" smtClean="0">
                <a:latin typeface="Calibri" panose="020F0502020204030204" pitchFamily="34" charset="0"/>
              </a:rPr>
              <a:t>NoSQL database components</a:t>
            </a:r>
          </a:p>
          <a:p>
            <a:pPr lvl="1"/>
            <a:r>
              <a:rPr lang="en-US" sz="2000" dirty="0" smtClean="0">
                <a:latin typeface="Calibri" panose="020F0502020204030204" pitchFamily="34" charset="0"/>
              </a:rPr>
              <a:t>Full support for </a:t>
            </a:r>
            <a:r>
              <a:rPr lang="en-US" sz="2000" baseline="0" dirty="0" smtClean="0">
                <a:latin typeface="Calibri" panose="020F0502020204030204" pitchFamily="34" charset="0"/>
              </a:rPr>
              <a:t>MongoDB</a:t>
            </a:r>
            <a:r>
              <a:rPr lang="en-US" sz="2000" dirty="0">
                <a:latin typeface="Calibri" panose="020F0502020204030204" pitchFamily="34" charset="0"/>
              </a:rPr>
              <a:t>	</a:t>
            </a:r>
            <a:endParaRPr lang="en-US" sz="2000" baseline="0" dirty="0">
              <a:latin typeface="Calibri" panose="020F0502020204030204" pitchFamily="34" charset="0"/>
            </a:endParaRPr>
          </a:p>
        </p:txBody>
      </p:sp>
      <p:pic>
        <p:nvPicPr>
          <p:cNvPr id="5" name="Picture 4"/>
          <p:cNvPicPr>
            <a:picLocks noChangeAspect="1"/>
          </p:cNvPicPr>
          <p:nvPr/>
        </p:nvPicPr>
        <p:blipFill>
          <a:blip r:embed="rId2"/>
          <a:stretch>
            <a:fillRect/>
          </a:stretch>
        </p:blipFill>
        <p:spPr>
          <a:xfrm>
            <a:off x="6352385" y="760183"/>
            <a:ext cx="2176461" cy="1347333"/>
          </a:xfrm>
          <a:prstGeom prst="rect">
            <a:avLst/>
          </a:prstGeom>
        </p:spPr>
      </p:pic>
      <p:sp>
        <p:nvSpPr>
          <p:cNvPr id="6"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10</a:t>
            </a:r>
            <a:endParaRPr dirty="0"/>
          </a:p>
        </p:txBody>
      </p:sp>
    </p:spTree>
    <p:extLst>
      <p:ext uri="{BB962C8B-B14F-4D97-AF65-F5344CB8AC3E}">
        <p14:creationId xmlns:p14="http://schemas.microsoft.com/office/powerpoint/2010/main" val="350702382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Broad Iot connectivity</a:t>
            </a:r>
            <a:endParaRPr lang="en-US" baseline="0" dirty="0">
              <a:latin typeface="Calibri" panose="020F0502020204030204" pitchFamily="34" charset="0"/>
            </a:endParaRPr>
          </a:p>
        </p:txBody>
      </p:sp>
      <p:sp>
        <p:nvSpPr>
          <p:cNvPr id="3" name="Text Placeholder 2"/>
          <p:cNvSpPr>
            <a:spLocks noGrp="1"/>
          </p:cNvSpPr>
          <p:nvPr>
            <p:ph type="body" idx="1"/>
          </p:nvPr>
        </p:nvSpPr>
        <p:spPr>
          <a:xfrm>
            <a:off x="465992" y="1285875"/>
            <a:ext cx="5648622" cy="3508132"/>
          </a:xfrm>
        </p:spPr>
        <p:txBody>
          <a:bodyPr/>
          <a:lstStyle/>
          <a:p>
            <a:r>
              <a:rPr lang="en-US" sz="2400" baseline="0" dirty="0">
                <a:latin typeface="Calibri" panose="020F0502020204030204" pitchFamily="34" charset="0"/>
              </a:rPr>
              <a:t>Extend </a:t>
            </a:r>
            <a:r>
              <a:rPr lang="en-US" sz="2400" baseline="0" dirty="0" smtClean="0">
                <a:latin typeface="Calibri" panose="020F0502020204030204" pitchFamily="34" charset="0"/>
              </a:rPr>
              <a:t>desktop and mobile apps </a:t>
            </a:r>
            <a:r>
              <a:rPr lang="en-US" sz="2400" baseline="0" dirty="0">
                <a:latin typeface="Calibri" panose="020F0502020204030204" pitchFamily="34" charset="0"/>
              </a:rPr>
              <a:t>with </a:t>
            </a:r>
            <a:r>
              <a:rPr lang="en-US" sz="2400" baseline="0" dirty="0" smtClean="0">
                <a:latin typeface="Calibri" panose="020F0502020204030204" pitchFamily="34" charset="0"/>
              </a:rPr>
              <a:t>Internet </a:t>
            </a:r>
            <a:r>
              <a:rPr lang="en-US" sz="2400" baseline="0" dirty="0">
                <a:latin typeface="Calibri" panose="020F0502020204030204" pitchFamily="34" charset="0"/>
              </a:rPr>
              <a:t>of Things </a:t>
            </a:r>
            <a:r>
              <a:rPr lang="en-US" sz="2400" baseline="0" dirty="0" smtClean="0">
                <a:latin typeface="Calibri" panose="020F0502020204030204" pitchFamily="34" charset="0"/>
              </a:rPr>
              <a:t>capabilities</a:t>
            </a:r>
          </a:p>
          <a:p>
            <a:pPr lvl="1"/>
            <a:r>
              <a:rPr lang="en-US" sz="2000" baseline="0" dirty="0" smtClean="0">
                <a:latin typeface="Calibri" panose="020F0502020204030204" pitchFamily="34" charset="0"/>
              </a:rPr>
              <a:t>Bluetooth</a:t>
            </a:r>
            <a:r>
              <a:rPr lang="en-US" sz="2000" dirty="0" smtClean="0">
                <a:latin typeface="Calibri" panose="020F0502020204030204" pitchFamily="34" charset="0"/>
              </a:rPr>
              <a:t>, Bluetooth LE, and Wi-Fi</a:t>
            </a:r>
            <a:endParaRPr lang="en-US" sz="2000" baseline="0" dirty="0" smtClean="0">
              <a:latin typeface="Calibri" panose="020F0502020204030204" pitchFamily="34" charset="0"/>
            </a:endParaRPr>
          </a:p>
          <a:p>
            <a:pPr lvl="1"/>
            <a:r>
              <a:rPr lang="en-US" sz="2000" baseline="0" dirty="0" smtClean="0">
                <a:latin typeface="Calibri" panose="020F0502020204030204" pitchFamily="34" charset="0"/>
              </a:rPr>
              <a:t>Ready-to-use IoT</a:t>
            </a:r>
            <a:r>
              <a:rPr lang="en-US" sz="2000" dirty="0" smtClean="0">
                <a:latin typeface="Calibri" panose="020F0502020204030204" pitchFamily="34" charset="0"/>
              </a:rPr>
              <a:t> components</a:t>
            </a:r>
          </a:p>
          <a:p>
            <a:pPr lvl="1"/>
            <a:r>
              <a:rPr lang="en-US" sz="2000" baseline="0" dirty="0" smtClean="0">
                <a:latin typeface="Calibri" panose="020F0502020204030204" pitchFamily="34" charset="0"/>
              </a:rPr>
              <a:t>Proximity awareness,</a:t>
            </a:r>
            <a:r>
              <a:rPr lang="en-US" sz="2000" dirty="0" smtClean="0">
                <a:latin typeface="Calibri" panose="020F0502020204030204" pitchFamily="34" charset="0"/>
              </a:rPr>
              <a:t> </a:t>
            </a:r>
            <a:r>
              <a:rPr lang="en-US" sz="2000" baseline="0" dirty="0" smtClean="0">
                <a:latin typeface="Calibri" panose="020F0502020204030204" pitchFamily="34" charset="0"/>
              </a:rPr>
              <a:t>BeaconFence</a:t>
            </a:r>
          </a:p>
          <a:p>
            <a:pPr lvl="1"/>
            <a:r>
              <a:rPr lang="en-US" sz="2000" baseline="0" dirty="0" smtClean="0">
                <a:latin typeface="Calibri" panose="020F0502020204030204" pitchFamily="34" charset="0"/>
              </a:rPr>
              <a:t>Sensors </a:t>
            </a:r>
            <a:r>
              <a:rPr lang="en-US" sz="2000" baseline="0" dirty="0">
                <a:latin typeface="Calibri" panose="020F0502020204030204" pitchFamily="34" charset="0"/>
              </a:rPr>
              <a:t>data </a:t>
            </a:r>
            <a:r>
              <a:rPr lang="en-US" sz="2000" baseline="0" dirty="0" smtClean="0">
                <a:latin typeface="Calibri" panose="020F0502020204030204" pitchFamily="34" charset="0"/>
              </a:rPr>
              <a:t>collection</a:t>
            </a:r>
          </a:p>
          <a:p>
            <a:pPr lvl="1"/>
            <a:r>
              <a:rPr lang="en-US" sz="2000" dirty="0" smtClean="0">
                <a:latin typeface="Calibri" panose="020F0502020204030204" pitchFamily="34" charset="0"/>
              </a:rPr>
              <a:t>Distributed device monitoring with ThingPoints</a:t>
            </a:r>
            <a:endParaRPr lang="en-US" sz="2000" baseline="0" dirty="0">
              <a:latin typeface="Calibri" panose="020F0502020204030204" pitchFamily="34" charset="0"/>
            </a:endParaRPr>
          </a:p>
          <a:p>
            <a:endParaRPr lang="en-US" baseline="0" dirty="0">
              <a:latin typeface="Calibri" panose="020F0502020204030204" pitchFamily="34" charset="0"/>
            </a:endParaRPr>
          </a:p>
        </p:txBody>
      </p:sp>
      <p:pic>
        <p:nvPicPr>
          <p:cNvPr id="5" name="Picture 4" descr="IO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9463" y="835029"/>
            <a:ext cx="1900365" cy="1900365"/>
          </a:xfrm>
          <a:prstGeom prst="rect">
            <a:avLst/>
          </a:prstGeom>
        </p:spPr>
      </p:pic>
      <p:sp>
        <p:nvSpPr>
          <p:cNvPr id="6"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11</a:t>
            </a:r>
            <a:endParaRPr dirty="0"/>
          </a:p>
        </p:txBody>
      </p:sp>
    </p:spTree>
    <p:extLst>
      <p:ext uri="{BB962C8B-B14F-4D97-AF65-F5344CB8AC3E}">
        <p14:creationId xmlns:p14="http://schemas.microsoft.com/office/powerpoint/2010/main" val="44606808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Outstanding Enterprise focus</a:t>
            </a:r>
            <a:endParaRPr lang="en-US" baseline="0" dirty="0">
              <a:latin typeface="Calibri" panose="020F0502020204030204" pitchFamily="34" charset="0"/>
            </a:endParaRPr>
          </a:p>
        </p:txBody>
      </p:sp>
      <p:sp>
        <p:nvSpPr>
          <p:cNvPr id="3" name="Text Placeholder 2"/>
          <p:cNvSpPr>
            <a:spLocks noGrp="1"/>
          </p:cNvSpPr>
          <p:nvPr>
            <p:ph type="body" idx="1"/>
          </p:nvPr>
        </p:nvSpPr>
        <p:spPr>
          <a:xfrm>
            <a:off x="465992" y="1285875"/>
            <a:ext cx="3698814" cy="3508132"/>
          </a:xfrm>
        </p:spPr>
        <p:txBody>
          <a:bodyPr/>
          <a:lstStyle/>
          <a:p>
            <a:r>
              <a:rPr lang="en-US" sz="2400" baseline="0" dirty="0" smtClean="0">
                <a:latin typeface="Calibri" panose="020F0502020204030204" pitchFamily="34" charset="0"/>
              </a:rPr>
              <a:t>FireDAC, Optimized Database access</a:t>
            </a:r>
          </a:p>
          <a:p>
            <a:pPr lvl="1"/>
            <a:r>
              <a:rPr lang="en-US" sz="2000" dirty="0" smtClean="0">
                <a:latin typeface="Calibri" panose="020F0502020204030204" pitchFamily="34" charset="0"/>
              </a:rPr>
              <a:t>All major enterprise RDBMS</a:t>
            </a:r>
            <a:endParaRPr lang="en-US" sz="2000" baseline="0" dirty="0" smtClean="0">
              <a:latin typeface="Calibri" panose="020F0502020204030204" pitchFamily="34" charset="0"/>
            </a:endParaRPr>
          </a:p>
          <a:p>
            <a:r>
              <a:rPr lang="en-US" sz="2400" dirty="0" smtClean="0">
                <a:latin typeface="Calibri" panose="020F0502020204030204" pitchFamily="34" charset="0"/>
              </a:rPr>
              <a:t>Enterprise service architecture</a:t>
            </a:r>
          </a:p>
          <a:p>
            <a:pPr lvl="1"/>
            <a:r>
              <a:rPr lang="en-US" sz="2000" dirty="0" smtClean="0">
                <a:latin typeface="Calibri" panose="020F0502020204030204" pitchFamily="34" charset="0"/>
              </a:rPr>
              <a:t>RADServer, REST APIs</a:t>
            </a:r>
          </a:p>
          <a:p>
            <a:r>
              <a:rPr lang="en-US" sz="2400" baseline="0" dirty="0" smtClean="0">
                <a:latin typeface="Calibri" panose="020F0502020204030204" pitchFamily="34" charset="0"/>
              </a:rPr>
              <a:t>Redefining “Enterprise </a:t>
            </a:r>
            <a:r>
              <a:rPr lang="en-US" sz="2400" baseline="0" dirty="0">
                <a:latin typeface="Calibri" panose="020F0502020204030204" pitchFamily="34" charset="0"/>
              </a:rPr>
              <a:t>Strong </a:t>
            </a:r>
            <a:r>
              <a:rPr lang="en-US" sz="2400" baseline="0" dirty="0" smtClean="0">
                <a:latin typeface="Calibri" panose="020F0502020204030204" pitchFamily="34" charset="0"/>
              </a:rPr>
              <a:t>Development”</a:t>
            </a:r>
          </a:p>
          <a:p>
            <a:endParaRPr lang="en-US" baseline="0" dirty="0">
              <a:latin typeface="Calibri" panose="020F0502020204030204" pitchFamily="34" charset="0"/>
            </a:endParaRPr>
          </a:p>
        </p:txBody>
      </p:sp>
      <p:pic>
        <p:nvPicPr>
          <p:cNvPr id="4" name="Picture 3" descr="iStock_000025514203Small.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273821" y="1285875"/>
            <a:ext cx="4870179" cy="2904733"/>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12</a:t>
            </a:r>
            <a:endParaRPr dirty="0"/>
          </a:p>
        </p:txBody>
      </p:sp>
    </p:spTree>
    <p:extLst>
      <p:ext uri="{BB962C8B-B14F-4D97-AF65-F5344CB8AC3E}">
        <p14:creationId xmlns:p14="http://schemas.microsoft.com/office/powerpoint/2010/main" val="115834516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latin typeface="Calibri" panose="020F0502020204030204" pitchFamily="34" charset="0"/>
              </a:rPr>
              <a:t>It’s RAD! You Deliver Applications Faster</a:t>
            </a:r>
            <a:endParaRPr lang="en-US" baseline="0" dirty="0">
              <a:latin typeface="Calibri" panose="020F0502020204030204" pitchFamily="34" charset="0"/>
            </a:endParaRPr>
          </a:p>
        </p:txBody>
      </p:sp>
      <p:sp>
        <p:nvSpPr>
          <p:cNvPr id="3" name="Content Placeholder 2"/>
          <p:cNvSpPr>
            <a:spLocks noGrp="1"/>
          </p:cNvSpPr>
          <p:nvPr>
            <p:ph type="body" idx="1"/>
          </p:nvPr>
        </p:nvSpPr>
        <p:spPr/>
        <p:txBody>
          <a:bodyPr/>
          <a:lstStyle/>
          <a:p>
            <a:r>
              <a:rPr lang="en-US" sz="2400" baseline="0" dirty="0" smtClean="0">
                <a:latin typeface="Calibri" panose="020F0502020204030204" pitchFamily="34" charset="0"/>
              </a:rPr>
              <a:t>Rapid Application Development means </a:t>
            </a:r>
            <a:br>
              <a:rPr lang="en-US" sz="2400" baseline="0" dirty="0" smtClean="0">
                <a:latin typeface="Calibri" panose="020F0502020204030204" pitchFamily="34" charset="0"/>
              </a:rPr>
            </a:br>
            <a:r>
              <a:rPr lang="en-US" sz="2400" i="1" baseline="0" dirty="0" smtClean="0">
                <a:latin typeface="Calibri" panose="020F0502020204030204" pitchFamily="34" charset="0"/>
              </a:rPr>
              <a:t>fast development </a:t>
            </a:r>
            <a:r>
              <a:rPr lang="en-US" sz="2400" baseline="0" dirty="0" smtClean="0">
                <a:latin typeface="Calibri" panose="020F0502020204030204" pitchFamily="34" charset="0"/>
              </a:rPr>
              <a:t>with </a:t>
            </a:r>
            <a:r>
              <a:rPr lang="en-US" sz="2400" i="1" baseline="0" dirty="0" smtClean="0">
                <a:latin typeface="Calibri" panose="020F0502020204030204" pitchFamily="34" charset="0"/>
              </a:rPr>
              <a:t>solid architectures</a:t>
            </a:r>
          </a:p>
          <a:p>
            <a:endParaRPr lang="en-US" sz="2400" i="1" baseline="0" dirty="0" smtClean="0">
              <a:latin typeface="Calibri" panose="020F0502020204030204" pitchFamily="34" charset="0"/>
            </a:endParaRPr>
          </a:p>
          <a:p>
            <a:r>
              <a:rPr lang="en-US" sz="2400" baseline="0" dirty="0">
                <a:latin typeface="Calibri" panose="020F0502020204030204" pitchFamily="34" charset="0"/>
              </a:rPr>
              <a:t>RAD </a:t>
            </a:r>
            <a:r>
              <a:rPr lang="en-US" sz="2400" baseline="0" dirty="0" smtClean="0">
                <a:latin typeface="Calibri" panose="020F0502020204030204" pitchFamily="34" charset="0"/>
              </a:rPr>
              <a:t>Studio </a:t>
            </a:r>
            <a:r>
              <a:rPr lang="en-US" sz="2400" baseline="0" dirty="0">
                <a:latin typeface="Calibri" panose="020F0502020204030204" pitchFamily="34" charset="0"/>
              </a:rPr>
              <a:t>delivers </a:t>
            </a:r>
            <a:endParaRPr lang="en-US" sz="2400" baseline="0" dirty="0" smtClean="0">
              <a:latin typeface="Calibri" panose="020F0502020204030204" pitchFamily="34" charset="0"/>
            </a:endParaRPr>
          </a:p>
          <a:p>
            <a:pPr lvl="1"/>
            <a:r>
              <a:rPr lang="en-US" sz="2000" baseline="0" dirty="0" smtClean="0">
                <a:latin typeface="Calibri" panose="020F0502020204030204" pitchFamily="34" charset="0"/>
              </a:rPr>
              <a:t>5x </a:t>
            </a:r>
            <a:r>
              <a:rPr lang="en-US" sz="2000" baseline="0" dirty="0">
                <a:latin typeface="Calibri" panose="020F0502020204030204" pitchFamily="34" charset="0"/>
              </a:rPr>
              <a:t>the speed of development and deployment</a:t>
            </a:r>
          </a:p>
          <a:p>
            <a:pPr lvl="1"/>
            <a:r>
              <a:rPr lang="en-US" sz="2000" baseline="0" dirty="0" smtClean="0">
                <a:latin typeface="Calibri" panose="020F0502020204030204" pitchFamily="34" charset="0"/>
              </a:rPr>
              <a:t>Across </a:t>
            </a:r>
            <a:r>
              <a:rPr lang="en-US" sz="2000" baseline="0" dirty="0">
                <a:latin typeface="Calibri" panose="020F0502020204030204" pitchFamily="34" charset="0"/>
              </a:rPr>
              <a:t>multiple </a:t>
            </a:r>
            <a:r>
              <a:rPr lang="en-US" sz="2000" baseline="0" dirty="0" smtClean="0">
                <a:latin typeface="Calibri" panose="020F0502020204030204" pitchFamily="34" charset="0"/>
              </a:rPr>
              <a:t>desktop and mobile operating systems</a:t>
            </a:r>
            <a:endParaRPr lang="en-US" sz="2000" baseline="0" dirty="0">
              <a:latin typeface="Calibri" panose="020F0502020204030204" pitchFamily="34" charset="0"/>
            </a:endParaRPr>
          </a:p>
          <a:p>
            <a:pPr lvl="1"/>
            <a:r>
              <a:rPr lang="en-US" sz="2000" baseline="0" dirty="0" smtClean="0">
                <a:latin typeface="Calibri" panose="020F0502020204030204" pitchFamily="34" charset="0"/>
              </a:rPr>
              <a:t>Across cloud and </a:t>
            </a:r>
            <a:r>
              <a:rPr lang="en-US" sz="2000" baseline="0" dirty="0">
                <a:latin typeface="Calibri" panose="020F0502020204030204" pitchFamily="34" charset="0"/>
              </a:rPr>
              <a:t>database </a:t>
            </a:r>
            <a:r>
              <a:rPr lang="en-US" sz="2000" baseline="0" dirty="0" smtClean="0">
                <a:latin typeface="Calibri" panose="020F0502020204030204" pitchFamily="34" charset="0"/>
              </a:rPr>
              <a:t>platforms</a:t>
            </a:r>
          </a:p>
        </p:txBody>
      </p:sp>
      <p:pic>
        <p:nvPicPr>
          <p:cNvPr id="4" name="Picture 3"/>
          <p:cNvPicPr>
            <a:picLocks noChangeAspect="1"/>
          </p:cNvPicPr>
          <p:nvPr/>
        </p:nvPicPr>
        <p:blipFill>
          <a:blip r:embed="rId3"/>
          <a:stretch>
            <a:fillRect/>
          </a:stretch>
        </p:blipFill>
        <p:spPr>
          <a:xfrm>
            <a:off x="6572251" y="1128712"/>
            <a:ext cx="2314551" cy="1678718"/>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13</a:t>
            </a:r>
            <a:endParaRPr dirty="0"/>
          </a:p>
        </p:txBody>
      </p:sp>
    </p:spTree>
    <p:extLst>
      <p:ext uri="{BB962C8B-B14F-4D97-AF65-F5344CB8AC3E}">
        <p14:creationId xmlns:p14="http://schemas.microsoft.com/office/powerpoint/2010/main" val="429333225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1237"/>
          <a:stretch/>
        </p:blipFill>
        <p:spPr>
          <a:xfrm>
            <a:off x="1050786" y="0"/>
            <a:ext cx="6961580" cy="3924777"/>
          </a:xfrm>
          <a:prstGeom prst="rect">
            <a:avLst/>
          </a:prstGeom>
        </p:spPr>
      </p:pic>
      <p:sp>
        <p:nvSpPr>
          <p:cNvPr id="128" name="Shape 128"/>
          <p:cNvSpPr>
            <a:spLocks noGrp="1"/>
          </p:cNvSpPr>
          <p:nvPr>
            <p:ph type="sldNum" sz="quarter" idx="4294967295"/>
          </p:nvPr>
        </p:nvSpPr>
        <p:spPr>
          <a:xfrm>
            <a:off x="8796879" y="4934120"/>
            <a:ext cx="150826" cy="23082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dirty="0"/>
          </a:p>
        </p:txBody>
      </p:sp>
      <p:sp>
        <p:nvSpPr>
          <p:cNvPr id="130" name="Shape 130"/>
          <p:cNvSpPr>
            <a:spLocks noGrp="1"/>
          </p:cNvSpPr>
          <p:nvPr>
            <p:ph type="title" idx="4294967295"/>
          </p:nvPr>
        </p:nvSpPr>
        <p:spPr>
          <a:xfrm>
            <a:off x="1050786" y="2848164"/>
            <a:ext cx="6623102" cy="1159877"/>
          </a:xfrm>
          <a:prstGeom prst="rect">
            <a:avLst/>
          </a:prstGeom>
        </p:spPr>
        <p:txBody>
          <a:bodyPr>
            <a:normAutofit fontScale="90000"/>
          </a:bodyPr>
          <a:lstStyle>
            <a:lvl1pPr>
              <a:defRPr sz="7200">
                <a:solidFill>
                  <a:srgbClr val="FFFFFF"/>
                </a:solidFill>
              </a:defRPr>
            </a:lvl1pPr>
          </a:lstStyle>
          <a:p>
            <a:r>
              <a:rPr lang="en-US" dirty="0" smtClean="0"/>
              <a:t>10.1 berlin</a:t>
            </a:r>
            <a:endParaRPr dirty="0"/>
          </a:p>
        </p:txBody>
      </p:sp>
      <p:sp>
        <p:nvSpPr>
          <p:cNvPr id="131" name="Shape 131"/>
          <p:cNvSpPr>
            <a:spLocks noGrp="1"/>
          </p:cNvSpPr>
          <p:nvPr>
            <p:ph type="body" sz="quarter" idx="4294967295"/>
          </p:nvPr>
        </p:nvSpPr>
        <p:spPr>
          <a:xfrm>
            <a:off x="1050786" y="4008041"/>
            <a:ext cx="5759667" cy="784801"/>
          </a:xfrm>
          <a:prstGeom prst="rect">
            <a:avLst/>
          </a:prstGeom>
        </p:spPr>
        <p:txBody>
          <a:bodyPr>
            <a:normAutofit fontScale="92500" lnSpcReduction="20000"/>
          </a:bodyPr>
          <a:lstStyle>
            <a:lvl1pPr marL="0" indent="0">
              <a:buSzTx/>
              <a:buNone/>
              <a:defRPr>
                <a:solidFill>
                  <a:srgbClr val="FFFFFF"/>
                </a:solidFill>
              </a:defRPr>
            </a:lvl1pPr>
          </a:lstStyle>
          <a:p>
            <a:r>
              <a:rPr lang="en-US" dirty="0"/>
              <a:t>What’s new in the current release of Delphi, C++Builder, and RAD Studio</a:t>
            </a:r>
          </a:p>
        </p:txBody>
      </p:sp>
    </p:spTree>
    <p:extLst>
      <p:ext uri="{BB962C8B-B14F-4D97-AF65-F5344CB8AC3E}">
        <p14:creationId xmlns:p14="http://schemas.microsoft.com/office/powerpoint/2010/main" val="213735212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Shape 126"/>
          <p:cNvSpPr txBox="1">
            <a:spLocks noGrp="1"/>
          </p:cNvSpPr>
          <p:nvPr>
            <p:ph type="title"/>
          </p:nvPr>
        </p:nvSpPr>
        <p:spPr/>
        <p:txBody>
          <a:bodyPr>
            <a:normAutofit/>
          </a:bodyPr>
          <a:lstStyle/>
          <a:p>
            <a:r>
              <a:rPr lang="en" baseline="0" dirty="0" smtClean="0">
                <a:latin typeface="Calibri" panose="020F0502020204030204" pitchFamily="34" charset="0"/>
              </a:rPr>
              <a:t>rad studio 10.1 berlin</a:t>
            </a:r>
            <a:r>
              <a:rPr lang="en" dirty="0" smtClean="0">
                <a:latin typeface="Calibri" panose="020F0502020204030204" pitchFamily="34" charset="0"/>
              </a:rPr>
              <a:t> at a glance</a:t>
            </a:r>
            <a:endParaRPr lang="en" baseline="0" dirty="0">
              <a:latin typeface="Calibri" panose="020F0502020204030204" pitchFamily="34" charset="0"/>
            </a:endParaRPr>
          </a:p>
        </p:txBody>
      </p:sp>
      <p:sp>
        <p:nvSpPr>
          <p:cNvPr id="125" name="Shape 125"/>
          <p:cNvSpPr txBox="1">
            <a:spLocks noGrp="1"/>
          </p:cNvSpPr>
          <p:nvPr>
            <p:ph type="body" idx="1"/>
          </p:nvPr>
        </p:nvSpPr>
        <p:spPr>
          <a:xfrm>
            <a:off x="465991" y="1285875"/>
            <a:ext cx="3880629" cy="2886880"/>
          </a:xfrm>
        </p:spPr>
        <p:txBody>
          <a:bodyPr/>
          <a:lstStyle/>
          <a:p>
            <a:pPr marL="0" indent="0">
              <a:buNone/>
            </a:pPr>
            <a:r>
              <a:rPr lang="en" b="1" baseline="0" dirty="0" smtClean="0">
                <a:latin typeface="Calibri" panose="020F0502020204030204" pitchFamily="34" charset="0"/>
              </a:rPr>
              <a:t>Core Themes</a:t>
            </a:r>
          </a:p>
          <a:p>
            <a:r>
              <a:rPr lang="en" baseline="0" dirty="0" smtClean="0">
                <a:latin typeface="Calibri" panose="020F0502020204030204" pitchFamily="34" charset="0"/>
              </a:rPr>
              <a:t>New install experience</a:t>
            </a:r>
          </a:p>
          <a:p>
            <a:r>
              <a:rPr lang="en-US" baseline="0" dirty="0" smtClean="0">
                <a:latin typeface="Calibri" panose="020F0502020204030204" pitchFamily="34" charset="0"/>
              </a:rPr>
              <a:t>Improvements </a:t>
            </a:r>
            <a:r>
              <a:rPr lang="en-US" baseline="0" dirty="0">
                <a:latin typeface="Calibri" panose="020F0502020204030204" pitchFamily="34" charset="0"/>
              </a:rPr>
              <a:t>in native toolchain and </a:t>
            </a:r>
            <a:r>
              <a:rPr lang="en-US" baseline="0" dirty="0" smtClean="0">
                <a:latin typeface="Calibri" panose="020F0502020204030204" pitchFamily="34" charset="0"/>
              </a:rPr>
              <a:t>platform components</a:t>
            </a:r>
          </a:p>
          <a:p>
            <a:r>
              <a:rPr lang="en-US" baseline="0" dirty="0" smtClean="0">
                <a:latin typeface="Calibri" panose="020F0502020204030204" pitchFamily="34" charset="0"/>
              </a:rPr>
              <a:t>Internet of Things support</a:t>
            </a:r>
            <a:endParaRPr lang="en-US" baseline="0" dirty="0">
              <a:latin typeface="Calibri" panose="020F0502020204030204" pitchFamily="34" charset="0"/>
            </a:endParaRPr>
          </a:p>
          <a:p>
            <a:endParaRPr lang="en" baseline="0" dirty="0" smtClean="0">
              <a:latin typeface="Calibri" panose="020F0502020204030204" pitchFamily="34" charset="0"/>
            </a:endParaRPr>
          </a:p>
          <a:p>
            <a:endParaRPr lang="en" baseline="0" dirty="0">
              <a:latin typeface="Calibri" panose="020F0502020204030204" pitchFamily="34" charset="0"/>
            </a:endParaRPr>
          </a:p>
        </p:txBody>
      </p:sp>
      <p:sp>
        <p:nvSpPr>
          <p:cNvPr id="127" name="Shape 127"/>
          <p:cNvSpPr txBox="1">
            <a:spLocks noGrp="1"/>
          </p:cNvSpPr>
          <p:nvPr>
            <p:ph type="body" idx="4294967295"/>
          </p:nvPr>
        </p:nvSpPr>
        <p:spPr>
          <a:xfrm>
            <a:off x="4591318" y="1285875"/>
            <a:ext cx="4462531" cy="3292563"/>
          </a:xfrm>
        </p:spPr>
        <p:txBody>
          <a:bodyPr>
            <a:normAutofit/>
          </a:bodyPr>
          <a:lstStyle/>
          <a:p>
            <a:pPr marL="0" indent="0">
              <a:buNone/>
            </a:pPr>
            <a:r>
              <a:rPr lang="en" sz="2400" b="1" baseline="0" dirty="0" smtClean="0">
                <a:latin typeface="Calibri" panose="020F0502020204030204" pitchFamily="34" charset="0"/>
              </a:rPr>
              <a:t>Additional Features</a:t>
            </a:r>
          </a:p>
          <a:p>
            <a:r>
              <a:rPr lang="en-US" sz="2400" baseline="0" dirty="0">
                <a:latin typeface="Calibri" panose="020F0502020204030204" pitchFamily="34" charset="0"/>
              </a:rPr>
              <a:t>Developer productivity</a:t>
            </a:r>
          </a:p>
          <a:p>
            <a:r>
              <a:rPr lang="en-US" sz="2400" baseline="0" dirty="0" smtClean="0">
                <a:latin typeface="Calibri" panose="020F0502020204030204" pitchFamily="34" charset="0"/>
              </a:rPr>
              <a:t>Quality</a:t>
            </a:r>
            <a:r>
              <a:rPr lang="en-US" sz="2400" baseline="0" dirty="0">
                <a:latin typeface="Calibri" panose="020F0502020204030204" pitchFamily="34" charset="0"/>
              </a:rPr>
              <a:t>, performance, </a:t>
            </a:r>
            <a:r>
              <a:rPr lang="en-US" sz="2400" baseline="0" dirty="0" smtClean="0">
                <a:latin typeface="Calibri" panose="020F0502020204030204" pitchFamily="34" charset="0"/>
              </a:rPr>
              <a:t>and stability </a:t>
            </a:r>
            <a:r>
              <a:rPr lang="en-US" sz="2400" baseline="0" dirty="0">
                <a:latin typeface="Calibri" panose="020F0502020204030204" pitchFamily="34" charset="0"/>
              </a:rPr>
              <a:t>(QPS</a:t>
            </a:r>
            <a:r>
              <a:rPr lang="en-US" sz="2400" baseline="0" dirty="0" smtClean="0">
                <a:latin typeface="Calibri" panose="020F0502020204030204" pitchFamily="34" charset="0"/>
              </a:rPr>
              <a:t>)</a:t>
            </a:r>
          </a:p>
          <a:p>
            <a:r>
              <a:rPr lang="en-US" dirty="0">
                <a:latin typeface="Calibri" panose="020F0502020204030204" pitchFamily="34" charset="0"/>
              </a:rPr>
              <a:t>Improved FireDAC </a:t>
            </a:r>
            <a:r>
              <a:rPr lang="en-US" dirty="0" smtClean="0">
                <a:latin typeface="Calibri" panose="020F0502020204030204" pitchFamily="34" charset="0"/>
              </a:rPr>
              <a:t>Drivers</a:t>
            </a:r>
            <a:endParaRPr lang="en-US" dirty="0">
              <a:latin typeface="Calibri" panose="020F0502020204030204" pitchFamily="34" charset="0"/>
            </a:endParaRPr>
          </a:p>
        </p:txBody>
      </p:sp>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15</a:t>
            </a:r>
            <a:endParaRPr dirty="0"/>
          </a:p>
        </p:txBody>
      </p:sp>
    </p:spTree>
    <p:extLst>
      <p:ext uri="{BB962C8B-B14F-4D97-AF65-F5344CB8AC3E}">
        <p14:creationId xmlns:p14="http://schemas.microsoft.com/office/powerpoint/2010/main" val="1249100265"/>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4801" y="2474118"/>
            <a:ext cx="6263424" cy="1226344"/>
          </a:xfrm>
        </p:spPr>
        <p:txBody>
          <a:bodyPr/>
          <a:lstStyle/>
          <a:p>
            <a:pPr>
              <a:buNone/>
            </a:pPr>
            <a:r>
              <a:rPr lang="en-US" baseline="0" dirty="0" smtClean="0">
                <a:latin typeface="Calibri" panose="020F0502020204030204" pitchFamily="34" charset="0"/>
              </a:rPr>
              <a:t>New install experience</a:t>
            </a:r>
            <a:endParaRPr lang="en-US" baseline="0" dirty="0">
              <a:latin typeface="Calibri" panose="020F0502020204030204" pitchFamily="34" charset="0"/>
            </a:endParaRPr>
          </a:p>
        </p:txBody>
      </p:sp>
      <p:sp>
        <p:nvSpPr>
          <p:cNvPr id="3" name="Text Placeholder 2"/>
          <p:cNvSpPr>
            <a:spLocks noGrp="1"/>
          </p:cNvSpPr>
          <p:nvPr>
            <p:ph type="body" sz="quarter" idx="11"/>
          </p:nvPr>
        </p:nvSpPr>
        <p:spPr>
          <a:xfrm>
            <a:off x="304802" y="3752850"/>
            <a:ext cx="5568461" cy="1173956"/>
          </a:xfrm>
        </p:spPr>
        <p:txBody>
          <a:bodyPr/>
          <a:lstStyle/>
          <a:p>
            <a:r>
              <a:rPr lang="en-US" baseline="0" dirty="0" smtClean="0">
                <a:latin typeface="Calibri" panose="020F0502020204030204" pitchFamily="34" charset="0"/>
              </a:rPr>
              <a:t>RAD Studio 10.1 Berlin Core Themes</a:t>
            </a:r>
            <a:endParaRPr lang="en-US" baseline="0" dirty="0">
              <a:latin typeface="Calibri" panose="020F0502020204030204" pitchFamily="34" charset="0"/>
            </a:endParaRPr>
          </a:p>
        </p:txBody>
      </p:sp>
      <p:sp>
        <p:nvSpPr>
          <p:cNvPr id="4" name="Rectangle 3"/>
          <p:cNvSpPr/>
          <p:nvPr/>
        </p:nvSpPr>
        <p:spPr>
          <a:xfrm>
            <a:off x="2447657" y="4189568"/>
            <a:ext cx="2457084" cy="89186"/>
          </a:xfrm>
          <a:prstGeom prst="rect">
            <a:avLst/>
          </a:prstGeom>
          <a:solidFill>
            <a:srgbClr val="E11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904741" y="4189568"/>
            <a:ext cx="2447658" cy="89186"/>
          </a:xfrm>
          <a:prstGeom prst="rect">
            <a:avLst/>
          </a:prstGeom>
          <a:solidFill>
            <a:srgbClr val="325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0" y="4189568"/>
            <a:ext cx="2447658" cy="89186"/>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rotWithShape="1">
          <a:blip r:embed="rId2"/>
          <a:srcRect l="11237"/>
          <a:stretch/>
        </p:blipFill>
        <p:spPr>
          <a:xfrm>
            <a:off x="0" y="0"/>
            <a:ext cx="5722144" cy="3226012"/>
          </a:xfrm>
          <a:prstGeom prst="rect">
            <a:avLst/>
          </a:prstGeom>
        </p:spPr>
      </p:pic>
    </p:spTree>
    <p:extLst>
      <p:ext uri="{BB962C8B-B14F-4D97-AF65-F5344CB8AC3E}">
        <p14:creationId xmlns:p14="http://schemas.microsoft.com/office/powerpoint/2010/main" val="23274151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aseline="0" dirty="0" smtClean="0">
                <a:latin typeface="Calibri" panose="020F0502020204030204" pitchFamily="34" charset="0"/>
              </a:rPr>
              <a:t>Why a new installer?</a:t>
            </a:r>
            <a:endParaRPr lang="en-US" baseline="0" dirty="0">
              <a:latin typeface="Calibri" panose="020F0502020204030204" pitchFamily="34" charset="0"/>
            </a:endParaRPr>
          </a:p>
        </p:txBody>
      </p:sp>
      <p:sp>
        <p:nvSpPr>
          <p:cNvPr id="5" name="Text Placeholder 4"/>
          <p:cNvSpPr>
            <a:spLocks noGrp="1"/>
          </p:cNvSpPr>
          <p:nvPr>
            <p:ph type="body" idx="1"/>
          </p:nvPr>
        </p:nvSpPr>
        <p:spPr/>
        <p:txBody>
          <a:bodyPr>
            <a:normAutofit/>
          </a:bodyPr>
          <a:lstStyle/>
          <a:p>
            <a:r>
              <a:rPr lang="en-US" sz="2400" dirty="0" smtClean="0"/>
              <a:t>Old monolithic installer was slow, not flexible</a:t>
            </a:r>
          </a:p>
          <a:p>
            <a:pPr lvl="1"/>
            <a:r>
              <a:rPr lang="en-US" sz="2000" dirty="0" smtClean="0"/>
              <a:t>Hours to install in most cases</a:t>
            </a:r>
          </a:p>
          <a:p>
            <a:r>
              <a:rPr lang="en-US" sz="2400" dirty="0" smtClean="0"/>
              <a:t>New plan is to get started in minutes</a:t>
            </a:r>
          </a:p>
          <a:p>
            <a:pPr lvl="1"/>
            <a:r>
              <a:rPr lang="en-US" sz="2000" dirty="0" smtClean="0"/>
              <a:t>Add platforms and features as needed</a:t>
            </a:r>
          </a:p>
          <a:p>
            <a:pPr lvl="1"/>
            <a:r>
              <a:rPr lang="en-US" sz="2000" dirty="0" smtClean="0"/>
              <a:t>Initially or later on</a:t>
            </a:r>
          </a:p>
          <a:p>
            <a:pPr lvl="1"/>
            <a:r>
              <a:rPr lang="en-US" sz="2000" dirty="0" smtClean="0"/>
              <a:t>Flexible updates of features</a:t>
            </a:r>
          </a:p>
          <a:p>
            <a:r>
              <a:rPr lang="en-US" sz="2400" dirty="0" smtClean="0"/>
              <a:t>Better Trial</a:t>
            </a:r>
          </a:p>
          <a:p>
            <a:pPr lvl="1"/>
            <a:r>
              <a:rPr lang="en-US" sz="2000" dirty="0" smtClean="0"/>
              <a:t>Create a better, more flexible, more modern trial experience</a:t>
            </a:r>
          </a:p>
          <a:p>
            <a:pPr lvl="1"/>
            <a:endParaRPr lang="en-US" dirty="0"/>
          </a:p>
        </p:txBody>
      </p:sp>
      <p:sp>
        <p:nvSpPr>
          <p:cNvPr id="6"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17</a:t>
            </a:r>
          </a:p>
        </p:txBody>
      </p:sp>
    </p:spTree>
    <p:extLst>
      <p:ext uri="{BB962C8B-B14F-4D97-AF65-F5344CB8AC3E}">
        <p14:creationId xmlns:p14="http://schemas.microsoft.com/office/powerpoint/2010/main" val="2910784711"/>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3184" y="111796"/>
            <a:ext cx="5009881" cy="673815"/>
          </a:xfrm>
        </p:spPr>
        <p:txBody>
          <a:bodyPr>
            <a:normAutofit/>
          </a:bodyPr>
          <a:lstStyle/>
          <a:p>
            <a:r>
              <a:rPr lang="en-US" baseline="0" dirty="0" smtClean="0">
                <a:latin typeface="Calibri" panose="020F0502020204030204" pitchFamily="34" charset="0"/>
              </a:rPr>
              <a:t>New Install Experience</a:t>
            </a:r>
            <a:endParaRPr lang="en-US" baseline="0" dirty="0">
              <a:latin typeface="Calibri" panose="020F0502020204030204" pitchFamily="34" charset="0"/>
            </a:endParaRPr>
          </a:p>
        </p:txBody>
      </p:sp>
      <p:sp>
        <p:nvSpPr>
          <p:cNvPr id="3" name="Content Placeholder 2"/>
          <p:cNvSpPr>
            <a:spLocks noGrp="1"/>
          </p:cNvSpPr>
          <p:nvPr>
            <p:ph type="body" idx="4294967295"/>
          </p:nvPr>
        </p:nvSpPr>
        <p:spPr>
          <a:xfrm>
            <a:off x="-1" y="946598"/>
            <a:ext cx="4694350" cy="4123878"/>
          </a:xfrm>
        </p:spPr>
        <p:txBody>
          <a:bodyPr>
            <a:normAutofit/>
          </a:bodyPr>
          <a:lstStyle/>
          <a:p>
            <a:r>
              <a:rPr lang="en-US" sz="2400" baseline="0" dirty="0" smtClean="0">
                <a:latin typeface="Calibri" panose="020F0502020204030204" pitchFamily="34" charset="0"/>
              </a:rPr>
              <a:t>Minimum</a:t>
            </a:r>
            <a:r>
              <a:rPr lang="en-US" baseline="0" dirty="0" smtClean="0">
                <a:latin typeface="Calibri" panose="020F0502020204030204" pitchFamily="34" charset="0"/>
              </a:rPr>
              <a:t> </a:t>
            </a:r>
            <a:r>
              <a:rPr lang="en-US" sz="2400" baseline="0" dirty="0" smtClean="0">
                <a:latin typeface="Calibri" panose="020F0502020204030204" pitchFamily="34" charset="0"/>
              </a:rPr>
              <a:t>Install + Platforms</a:t>
            </a:r>
            <a:endParaRPr lang="en-US" baseline="0" dirty="0" smtClean="0">
              <a:latin typeface="Calibri" panose="020F0502020204030204" pitchFamily="34" charset="0"/>
            </a:endParaRPr>
          </a:p>
          <a:p>
            <a:pPr lvl="1"/>
            <a:r>
              <a:rPr lang="en-US" sz="2000" baseline="0" dirty="0" smtClean="0">
                <a:latin typeface="Calibri" panose="020F0502020204030204" pitchFamily="34" charset="0"/>
              </a:rPr>
              <a:t>Initial “minimum install” builds a bare, working system</a:t>
            </a:r>
          </a:p>
          <a:p>
            <a:pPr lvl="1"/>
            <a:r>
              <a:rPr lang="en-US" sz="2000" baseline="0" dirty="0" smtClean="0">
                <a:latin typeface="Calibri" panose="020F0502020204030204" pitchFamily="34" charset="0"/>
              </a:rPr>
              <a:t>Followed by platforms install</a:t>
            </a:r>
          </a:p>
          <a:p>
            <a:pPr lvl="2"/>
            <a:r>
              <a:rPr lang="en-US" sz="1600" baseline="0" dirty="0" smtClean="0">
                <a:latin typeface="Calibri" panose="020F0502020204030204" pitchFamily="34" charset="0"/>
              </a:rPr>
              <a:t>More platforms can be added any time</a:t>
            </a:r>
          </a:p>
          <a:p>
            <a:pPr lvl="1"/>
            <a:r>
              <a:rPr lang="en-US" sz="2000" baseline="0" dirty="0" smtClean="0">
                <a:latin typeface="Calibri" panose="020F0502020204030204" pitchFamily="34" charset="0"/>
              </a:rPr>
              <a:t>Based on GetIt technology</a:t>
            </a:r>
          </a:p>
          <a:p>
            <a:r>
              <a:rPr lang="en-US" sz="2400" baseline="0" dirty="0" smtClean="0">
                <a:latin typeface="Calibri" panose="020F0502020204030204" pitchFamily="34" charset="0"/>
              </a:rPr>
              <a:t>Traditional installer is still available (ISO image)</a:t>
            </a:r>
            <a:endParaRPr lang="en-US" sz="2400" baseline="0" dirty="0">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973" y="45710"/>
            <a:ext cx="4250028" cy="4846652"/>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18</a:t>
            </a:r>
          </a:p>
        </p:txBody>
      </p:sp>
    </p:spTree>
    <p:extLst>
      <p:ext uri="{BB962C8B-B14F-4D97-AF65-F5344CB8AC3E}">
        <p14:creationId xmlns:p14="http://schemas.microsoft.com/office/powerpoint/2010/main" val="266341493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4802" y="2488406"/>
            <a:ext cx="6263424" cy="1226344"/>
          </a:xfrm>
        </p:spPr>
        <p:txBody>
          <a:bodyPr/>
          <a:lstStyle/>
          <a:p>
            <a:pPr>
              <a:buNone/>
            </a:pPr>
            <a:r>
              <a:rPr lang="en-US" baseline="0" dirty="0">
                <a:latin typeface="Calibri" panose="020F0502020204030204" pitchFamily="34" charset="0"/>
              </a:rPr>
              <a:t>Native platforms enhancements</a:t>
            </a:r>
          </a:p>
        </p:txBody>
      </p:sp>
      <p:sp>
        <p:nvSpPr>
          <p:cNvPr id="3" name="Text Placeholder 2"/>
          <p:cNvSpPr>
            <a:spLocks noGrp="1"/>
          </p:cNvSpPr>
          <p:nvPr>
            <p:ph type="body" sz="quarter" idx="11"/>
          </p:nvPr>
        </p:nvSpPr>
        <p:spPr>
          <a:xfrm>
            <a:off x="304802" y="3767138"/>
            <a:ext cx="5568461" cy="1173956"/>
          </a:xfrm>
        </p:spPr>
        <p:txBody>
          <a:bodyPr/>
          <a:lstStyle/>
          <a:p>
            <a:r>
              <a:rPr lang="en-US" baseline="0" dirty="0" smtClean="0">
                <a:latin typeface="Calibri" panose="020F0502020204030204" pitchFamily="34" charset="0"/>
              </a:rPr>
              <a:t>RAD Studio 10.1 Berlin Core Themes</a:t>
            </a:r>
            <a:endParaRPr lang="en-US" baseline="0" dirty="0">
              <a:latin typeface="Calibri" panose="020F0502020204030204" pitchFamily="34" charset="0"/>
            </a:endParaRPr>
          </a:p>
        </p:txBody>
      </p:sp>
      <p:sp>
        <p:nvSpPr>
          <p:cNvPr id="4" name="Rectangle 3"/>
          <p:cNvSpPr/>
          <p:nvPr/>
        </p:nvSpPr>
        <p:spPr>
          <a:xfrm>
            <a:off x="2447658" y="4216735"/>
            <a:ext cx="2457084" cy="89186"/>
          </a:xfrm>
          <a:prstGeom prst="rect">
            <a:avLst/>
          </a:prstGeom>
          <a:solidFill>
            <a:srgbClr val="E11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904742" y="4216735"/>
            <a:ext cx="2447658" cy="89186"/>
          </a:xfrm>
          <a:prstGeom prst="rect">
            <a:avLst/>
          </a:prstGeom>
          <a:solidFill>
            <a:srgbClr val="325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0" y="4216735"/>
            <a:ext cx="2447658" cy="89186"/>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srcRect l="11237"/>
          <a:stretch/>
        </p:blipFill>
        <p:spPr>
          <a:xfrm>
            <a:off x="0" y="0"/>
            <a:ext cx="5722144" cy="3226012"/>
          </a:xfrm>
          <a:prstGeom prst="rect">
            <a:avLst/>
          </a:prstGeom>
        </p:spPr>
      </p:pic>
    </p:spTree>
    <p:extLst>
      <p:ext uri="{BB962C8B-B14F-4D97-AF65-F5344CB8AC3E}">
        <p14:creationId xmlns:p14="http://schemas.microsoft.com/office/powerpoint/2010/main" val="7924224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sldNum" sz="quarter" idx="4294967295"/>
          </p:nvPr>
        </p:nvSpPr>
        <p:spPr>
          <a:xfrm>
            <a:off x="8791256" y="4934120"/>
            <a:ext cx="156449" cy="23082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dirty="0"/>
          </a:p>
        </p:txBody>
      </p:sp>
      <p:sp>
        <p:nvSpPr>
          <p:cNvPr id="111" name="Shape 111"/>
          <p:cNvSpPr>
            <a:spLocks noGrp="1"/>
          </p:cNvSpPr>
          <p:nvPr>
            <p:ph type="title"/>
          </p:nvPr>
        </p:nvSpPr>
        <p:spPr>
          <a:xfrm>
            <a:off x="465991" y="194997"/>
            <a:ext cx="7077810" cy="690830"/>
          </a:xfrm>
          <a:prstGeom prst="rect">
            <a:avLst/>
          </a:prstGeom>
        </p:spPr>
        <p:txBody>
          <a:bodyPr/>
          <a:lstStyle/>
          <a:p>
            <a:r>
              <a:rPr lang="en-US" dirty="0" smtClean="0"/>
              <a:t>Presenter Name(s)</a:t>
            </a:r>
            <a:endParaRPr dirty="0"/>
          </a:p>
        </p:txBody>
      </p:sp>
      <p:sp>
        <p:nvSpPr>
          <p:cNvPr id="112" name="Shape 112"/>
          <p:cNvSpPr>
            <a:spLocks noGrp="1"/>
          </p:cNvSpPr>
          <p:nvPr>
            <p:ph type="body" idx="1"/>
          </p:nvPr>
        </p:nvSpPr>
        <p:spPr>
          <a:xfrm>
            <a:off x="465992" y="1285874"/>
            <a:ext cx="7069016" cy="3508134"/>
          </a:xfrm>
          <a:prstGeom prst="rect">
            <a:avLst/>
          </a:prstGeom>
        </p:spPr>
        <p:txBody>
          <a:bodyPr>
            <a:normAutofit lnSpcReduction="10000"/>
          </a:bodyPr>
          <a:lstStyle/>
          <a:p>
            <a:r>
              <a:rPr lang="en-US" sz="2600" dirty="0" smtClean="0"/>
              <a:t>Brandon Shopp</a:t>
            </a:r>
          </a:p>
          <a:p>
            <a:pPr lvl="1"/>
            <a:r>
              <a:rPr lang="en-US" sz="2800" dirty="0"/>
              <a:t>b</a:t>
            </a:r>
            <a:r>
              <a:rPr lang="en-US" sz="2800" dirty="0" smtClean="0"/>
              <a:t>randon.shopp@embarcadero.com</a:t>
            </a:r>
          </a:p>
          <a:p>
            <a:r>
              <a:rPr lang="en-US" sz="2800" dirty="0" smtClean="0"/>
              <a:t>Sarina Dupont</a:t>
            </a:r>
          </a:p>
          <a:p>
            <a:pPr lvl="1"/>
            <a:r>
              <a:rPr lang="en-US" sz="3000" dirty="0"/>
              <a:t>s</a:t>
            </a:r>
            <a:r>
              <a:rPr lang="en-US" sz="3000" dirty="0" smtClean="0"/>
              <a:t>arina.dupont@embarcadero.com</a:t>
            </a:r>
          </a:p>
          <a:p>
            <a:pPr lvl="1"/>
            <a:r>
              <a:rPr lang="en-US" sz="3000" dirty="0" smtClean="0"/>
              <a:t>@sarinadupont</a:t>
            </a:r>
          </a:p>
          <a:p>
            <a:r>
              <a:rPr lang="en-US" sz="2800" dirty="0" smtClean="0"/>
              <a:t>Marco Cantu</a:t>
            </a:r>
          </a:p>
          <a:p>
            <a:pPr lvl="1"/>
            <a:r>
              <a:rPr lang="en-US" sz="3000" dirty="0"/>
              <a:t>m</a:t>
            </a:r>
            <a:r>
              <a:rPr lang="en-US" sz="3000" dirty="0" smtClean="0"/>
              <a:t>arco.cantu@embarcadero.com</a:t>
            </a:r>
          </a:p>
          <a:p>
            <a:pPr lvl="1"/>
            <a:r>
              <a:rPr lang="en-US" sz="3000" dirty="0" smtClean="0"/>
              <a:t>@marcocantu</a:t>
            </a:r>
          </a:p>
        </p:txBody>
      </p:sp>
    </p:spTree>
    <p:extLst>
      <p:ext uri="{BB962C8B-B14F-4D97-AF65-F5344CB8AC3E}">
        <p14:creationId xmlns:p14="http://schemas.microsoft.com/office/powerpoint/2010/main" val="326805159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RAD Studio 10 Compilers</a:t>
            </a:r>
            <a:endParaRPr lang="en-US" baseline="0" dirty="0">
              <a:latin typeface="Calibri" panose="020F0502020204030204" pitchFamily="34" charset="0"/>
            </a:endParaRPr>
          </a:p>
        </p:txBody>
      </p:sp>
      <p:sp>
        <p:nvSpPr>
          <p:cNvPr id="3" name="Content Placeholder 2"/>
          <p:cNvSpPr>
            <a:spLocks noGrp="1"/>
          </p:cNvSpPr>
          <p:nvPr>
            <p:ph type="body" idx="1"/>
          </p:nvPr>
        </p:nvSpPr>
        <p:spPr/>
        <p:txBody>
          <a:bodyPr>
            <a:normAutofit/>
          </a:bodyPr>
          <a:lstStyle/>
          <a:p>
            <a:r>
              <a:rPr lang="en-US" sz="2400" baseline="0" dirty="0" smtClean="0">
                <a:latin typeface="Calibri" panose="020F0502020204030204" pitchFamily="34" charset="0"/>
              </a:rPr>
              <a:t>Object Pascal and C++ Compilers</a:t>
            </a:r>
          </a:p>
          <a:p>
            <a:r>
              <a:rPr lang="en-US" sz="2400" baseline="0" dirty="0" smtClean="0">
                <a:latin typeface="Calibri" panose="020F0502020204030204" pitchFamily="34" charset="0"/>
              </a:rPr>
              <a:t>Windows 32-bit and 64-bit</a:t>
            </a:r>
          </a:p>
          <a:p>
            <a:pPr lvl="1"/>
            <a:r>
              <a:rPr lang="en-US" sz="2000" baseline="0" dirty="0" smtClean="0">
                <a:latin typeface="Calibri" panose="020F0502020204030204" pitchFamily="34" charset="0"/>
              </a:rPr>
              <a:t>LLVM-based </a:t>
            </a:r>
            <a:r>
              <a:rPr lang="en-US" sz="2000" baseline="0" dirty="0">
                <a:latin typeface="Calibri" panose="020F0502020204030204" pitchFamily="34" charset="0"/>
              </a:rPr>
              <a:t>C++ compiler for </a:t>
            </a:r>
            <a:r>
              <a:rPr lang="en-US" sz="2000" baseline="0" dirty="0" smtClean="0">
                <a:latin typeface="Calibri" panose="020F0502020204030204" pitchFamily="34" charset="0"/>
              </a:rPr>
              <a:t>Win32 since 10 Seattle</a:t>
            </a:r>
          </a:p>
          <a:p>
            <a:r>
              <a:rPr lang="en-US" sz="2400" baseline="0" dirty="0" smtClean="0">
                <a:latin typeface="Calibri" panose="020F0502020204030204" pitchFamily="34" charset="0"/>
              </a:rPr>
              <a:t>Mac OS X</a:t>
            </a:r>
          </a:p>
          <a:p>
            <a:r>
              <a:rPr lang="en-US" sz="2400" baseline="0" dirty="0" smtClean="0">
                <a:latin typeface="Calibri" panose="020F0502020204030204" pitchFamily="34" charset="0"/>
              </a:rPr>
              <a:t>Android ARM v7</a:t>
            </a:r>
          </a:p>
          <a:p>
            <a:r>
              <a:rPr lang="en-US" sz="2400" baseline="0" dirty="0" smtClean="0">
                <a:latin typeface="Calibri" panose="020F0502020204030204" pitchFamily="34" charset="0"/>
              </a:rPr>
              <a:t>iOS Armv7, iOS Arm 64-bit</a:t>
            </a:r>
            <a:endParaRPr lang="en-US" sz="2400" baseline="0" dirty="0">
              <a:latin typeface="Calibri" panose="020F0502020204030204" pitchFamily="34" charset="0"/>
            </a:endParaRPr>
          </a:p>
          <a:p>
            <a:r>
              <a:rPr lang="en-US" sz="2400" baseline="0" dirty="0" smtClean="0">
                <a:latin typeface="Calibri" panose="020F0502020204030204" pitchFamily="34" charset="0"/>
              </a:rPr>
              <a:t>iOS Simulator (Object Pascal only)</a:t>
            </a:r>
          </a:p>
          <a:p>
            <a:pPr marL="0" indent="0">
              <a:buNone/>
            </a:pPr>
            <a:endParaRPr lang="en-US" b="1" baseline="0" dirty="0" smtClean="0">
              <a:latin typeface="Calibri" panose="020F0502020204030204" pitchFamily="34" charset="0"/>
            </a:endParaRPr>
          </a:p>
          <a:p>
            <a:pPr marL="0" indent="0">
              <a:buNone/>
            </a:pPr>
            <a:r>
              <a:rPr lang="en-US" b="1" baseline="0" dirty="0" smtClean="0">
                <a:latin typeface="Calibri" panose="020F0502020204030204" pitchFamily="34" charset="0"/>
              </a:rPr>
              <a:t>7 Object Pascal and 7 C++ compilers</a:t>
            </a:r>
          </a:p>
        </p:txBody>
      </p:sp>
      <p:pic>
        <p:nvPicPr>
          <p:cNvPr id="5" name="Picture 4"/>
          <p:cNvPicPr>
            <a:picLocks noChangeAspect="1"/>
          </p:cNvPicPr>
          <p:nvPr/>
        </p:nvPicPr>
        <p:blipFill>
          <a:blip r:embed="rId3"/>
          <a:stretch>
            <a:fillRect/>
          </a:stretch>
        </p:blipFill>
        <p:spPr>
          <a:xfrm>
            <a:off x="6181217" y="332806"/>
            <a:ext cx="2707581" cy="953069"/>
          </a:xfrm>
          <a:prstGeom prst="rect">
            <a:avLst/>
          </a:prstGeom>
        </p:spPr>
      </p:pic>
      <p:sp>
        <p:nvSpPr>
          <p:cNvPr id="6"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20</a:t>
            </a:r>
          </a:p>
        </p:txBody>
      </p:sp>
    </p:spTree>
    <p:extLst>
      <p:ext uri="{BB962C8B-B14F-4D97-AF65-F5344CB8AC3E}">
        <p14:creationId xmlns:p14="http://schemas.microsoft.com/office/powerpoint/2010/main" val="2914924166"/>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aseline="0" dirty="0" smtClean="0">
                <a:latin typeface="Calibri" panose="020F0502020204030204" pitchFamily="34" charset="0"/>
              </a:rPr>
              <a:t>C++ Native toolchains enhancements</a:t>
            </a:r>
            <a:endParaRPr lang="en-US" baseline="0" dirty="0">
              <a:latin typeface="Calibri" panose="020F0502020204030204" pitchFamily="34" charset="0"/>
            </a:endParaRPr>
          </a:p>
        </p:txBody>
      </p:sp>
      <p:sp>
        <p:nvSpPr>
          <p:cNvPr id="3" name="Content Placeholder 2"/>
          <p:cNvSpPr>
            <a:spLocks noGrp="1"/>
          </p:cNvSpPr>
          <p:nvPr>
            <p:ph type="body" idx="1"/>
          </p:nvPr>
        </p:nvSpPr>
        <p:spPr>
          <a:xfrm>
            <a:off x="465992" y="1285875"/>
            <a:ext cx="7069016" cy="3436144"/>
          </a:xfrm>
        </p:spPr>
        <p:txBody>
          <a:bodyPr>
            <a:normAutofit fontScale="85000" lnSpcReduction="10000"/>
          </a:bodyPr>
          <a:lstStyle/>
          <a:p>
            <a:r>
              <a:rPr lang="en-US" sz="2800" baseline="0" dirty="0" smtClean="0">
                <a:latin typeface="Calibri" panose="020F0502020204030204" pitchFamily="34" charset="0"/>
              </a:rPr>
              <a:t>C++ Compilers</a:t>
            </a:r>
          </a:p>
          <a:p>
            <a:pPr lvl="1"/>
            <a:r>
              <a:rPr lang="en-US" baseline="0" dirty="0" smtClean="0">
                <a:latin typeface="Calibri" panose="020F0502020204030204" pitchFamily="34" charset="0"/>
              </a:rPr>
              <a:t>CLANG 3.3 and LLVM 3.3 support on all CLANG platforms</a:t>
            </a:r>
          </a:p>
          <a:p>
            <a:pPr lvl="1"/>
            <a:r>
              <a:rPr lang="en-US" baseline="0" dirty="0" smtClean="0">
                <a:latin typeface="Calibri" panose="020F0502020204030204" pitchFamily="34" charset="0"/>
              </a:rPr>
              <a:t>Complete C++ 11 language support</a:t>
            </a:r>
          </a:p>
          <a:p>
            <a:pPr lvl="1"/>
            <a:endParaRPr lang="en-US" baseline="0" dirty="0" smtClean="0">
              <a:latin typeface="Calibri" panose="020F0502020204030204" pitchFamily="34" charset="0"/>
            </a:endParaRPr>
          </a:p>
          <a:p>
            <a:r>
              <a:rPr lang="en-US" sz="2800" baseline="0" dirty="0" smtClean="0">
                <a:latin typeface="Calibri" panose="020F0502020204030204" pitchFamily="34" charset="0"/>
              </a:rPr>
              <a:t>C++ support for Delphi RTL</a:t>
            </a:r>
          </a:p>
          <a:p>
            <a:pPr marL="557212" lvl="1" indent="-214313"/>
            <a:r>
              <a:rPr lang="en-US" dirty="0" smtClean="0">
                <a:latin typeface="Calibri" panose="020F0502020204030204" pitchFamily="34" charset="0"/>
                <a:sym typeface="Wingdings" panose="05000000000000000000" pitchFamily="2" charset="2"/>
              </a:rPr>
              <a:t>Lambda Support (10 Seattle)</a:t>
            </a:r>
          </a:p>
          <a:p>
            <a:pPr marL="956311" lvl="2" indent="-214313"/>
            <a:r>
              <a:rPr lang="en-US" sz="2100" dirty="0" smtClean="0">
                <a:latin typeface="Calibri" panose="020F0502020204030204" pitchFamily="34" charset="0"/>
                <a:sym typeface="Wingdings" panose="05000000000000000000" pitchFamily="2" charset="2"/>
              </a:rPr>
              <a:t>In place of Delphi Anonymous Methods</a:t>
            </a:r>
          </a:p>
          <a:p>
            <a:pPr marL="956311" lvl="2" indent="-214313"/>
            <a:r>
              <a:rPr lang="en-US" sz="2100" dirty="0" smtClean="0">
                <a:latin typeface="Calibri" panose="020F0502020204030204" pitchFamily="34" charset="0"/>
                <a:sym typeface="Wingdings" panose="05000000000000000000" pitchFamily="2" charset="2"/>
              </a:rPr>
              <a:t>Parallel Programming Library</a:t>
            </a:r>
          </a:p>
          <a:p>
            <a:pPr lvl="1"/>
            <a:r>
              <a:rPr lang="en-US" dirty="0">
                <a:latin typeface="Calibri" panose="020F0502020204030204" pitchFamily="34" charset="0"/>
              </a:rPr>
              <a:t>STL Iterators for Delphi types</a:t>
            </a:r>
          </a:p>
          <a:p>
            <a:pPr marL="894398" lvl="2" indent="-214313"/>
            <a:r>
              <a:rPr lang="en-US" sz="2100" dirty="0" smtClean="0">
                <a:latin typeface="Calibri" panose="020F0502020204030204" pitchFamily="34" charset="0"/>
              </a:rPr>
              <a:t>Range-for available</a:t>
            </a:r>
          </a:p>
          <a:p>
            <a:pPr marL="894398" lvl="2" indent="-214313"/>
            <a:r>
              <a:rPr lang="en-US" sz="2100" dirty="0" smtClean="0">
                <a:latin typeface="Calibri" panose="020F0502020204030204" pitchFamily="34" charset="0"/>
                <a:sym typeface="Wingdings" panose="05000000000000000000" pitchFamily="2" charset="2"/>
              </a:rPr>
              <a:t>Non-modifying </a:t>
            </a:r>
            <a:r>
              <a:rPr lang="en-US" sz="2100" dirty="0" smtClean="0">
                <a:latin typeface="Calibri" panose="020F0502020204030204" pitchFamily="34" charset="0"/>
              </a:rPr>
              <a:t>STL algorithms: </a:t>
            </a:r>
            <a:r>
              <a:rPr lang="en-US" sz="2100" dirty="0" smtClean="0">
                <a:latin typeface="Calibri" panose="020F0502020204030204" pitchFamily="34" charset="0"/>
                <a:cs typeface="Consolas" panose="020B0609020204030204" pitchFamily="49" charset="0"/>
              </a:rPr>
              <a:t>find, find-if, count, for_each, …</a:t>
            </a:r>
          </a:p>
          <a:p>
            <a:pPr lvl="1"/>
            <a:endParaRPr lang="en-US" baseline="0" dirty="0">
              <a:latin typeface="Calibri" panose="020F0502020204030204" pitchFamily="34" charset="0"/>
            </a:endParaRPr>
          </a:p>
        </p:txBody>
      </p:sp>
      <p:pic>
        <p:nvPicPr>
          <p:cNvPr id="4" name="Picture 3" descr="http://www.techtalkshub.com/wp-content/uploads/2014/04/cpplogo-150x150.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911094" y="2997925"/>
            <a:ext cx="825911" cy="8259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fbcdn-profile-a.akamaihd.net/hprofile-ak-xpf1/v/t1.0-1/p160x160/11990446_977352692322456_3570967668107722078_n.png?oh=b29fa0e112402f6224ffad6e80d8a9fa&amp;oe=56A3BAE7&amp;__gda__=1452822273_19e340f732c2a62e7e9ea56a80237be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981304" y="3937458"/>
            <a:ext cx="685493" cy="68549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21</a:t>
            </a:r>
          </a:p>
        </p:txBody>
      </p:sp>
    </p:spTree>
    <p:extLst>
      <p:ext uri="{BB962C8B-B14F-4D97-AF65-F5344CB8AC3E}">
        <p14:creationId xmlns:p14="http://schemas.microsoft.com/office/powerpoint/2010/main" val="531557376"/>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alibri" panose="020F0502020204030204" pitchFamily="34" charset="0"/>
              </a:rPr>
              <a:t>Delphi</a:t>
            </a:r>
            <a:r>
              <a:rPr lang="en-US" baseline="0" dirty="0" smtClean="0">
                <a:latin typeface="Calibri" panose="020F0502020204030204" pitchFamily="34" charset="0"/>
              </a:rPr>
              <a:t> Native toolchains enhancements</a:t>
            </a:r>
            <a:endParaRPr lang="en-US" baseline="0" dirty="0">
              <a:latin typeface="Calibri" panose="020F0502020204030204" pitchFamily="34" charset="0"/>
            </a:endParaRPr>
          </a:p>
        </p:txBody>
      </p:sp>
      <p:sp>
        <p:nvSpPr>
          <p:cNvPr id="3" name="Content Placeholder 2"/>
          <p:cNvSpPr>
            <a:spLocks noGrp="1"/>
          </p:cNvSpPr>
          <p:nvPr>
            <p:ph type="body" idx="1"/>
          </p:nvPr>
        </p:nvSpPr>
        <p:spPr>
          <a:xfrm>
            <a:off x="465992" y="1285875"/>
            <a:ext cx="7069016" cy="3436144"/>
          </a:xfrm>
        </p:spPr>
        <p:txBody>
          <a:bodyPr>
            <a:normAutofit/>
          </a:bodyPr>
          <a:lstStyle/>
          <a:p>
            <a:r>
              <a:rPr lang="en-US" sz="2400" baseline="0" dirty="0" smtClean="0">
                <a:latin typeface="Calibri" panose="020F0502020204030204" pitchFamily="34" charset="0"/>
              </a:rPr>
              <a:t>Delphi Compilers</a:t>
            </a:r>
          </a:p>
          <a:p>
            <a:pPr lvl="1"/>
            <a:r>
              <a:rPr lang="en-US" sz="2000" baseline="0" dirty="0" smtClean="0">
                <a:latin typeface="Calibri" panose="020F0502020204030204" pitchFamily="34" charset="0"/>
              </a:rPr>
              <a:t>Utf8String </a:t>
            </a:r>
            <a:r>
              <a:rPr lang="en-US" sz="2000" baseline="0" dirty="0">
                <a:latin typeface="Calibri" panose="020F0502020204030204" pitchFamily="34" charset="0"/>
              </a:rPr>
              <a:t>type </a:t>
            </a:r>
            <a:r>
              <a:rPr lang="en-US" sz="2000" baseline="0" dirty="0" smtClean="0">
                <a:latin typeface="Calibri" panose="020F0502020204030204" pitchFamily="34" charset="0"/>
              </a:rPr>
              <a:t>now also </a:t>
            </a:r>
            <a:r>
              <a:rPr lang="en-US" sz="2000" baseline="0" dirty="0">
                <a:latin typeface="Calibri" panose="020F0502020204030204" pitchFamily="34" charset="0"/>
              </a:rPr>
              <a:t>on </a:t>
            </a:r>
            <a:r>
              <a:rPr lang="en-US" sz="2000" baseline="0" dirty="0" smtClean="0">
                <a:latin typeface="Calibri" panose="020F0502020204030204" pitchFamily="34" charset="0"/>
              </a:rPr>
              <a:t>mobile</a:t>
            </a:r>
          </a:p>
          <a:p>
            <a:pPr lvl="2"/>
            <a:r>
              <a:rPr lang="en-US" sz="2000" baseline="0" dirty="0" smtClean="0">
                <a:latin typeface="Calibri" panose="020F0502020204030204" pitchFamily="34" charset="0"/>
              </a:rPr>
              <a:t>1-byte string access,</a:t>
            </a:r>
            <a:r>
              <a:rPr lang="en-US" sz="2000" dirty="0" smtClean="0">
                <a:latin typeface="Calibri" panose="020F0502020204030204" pitchFamily="34" charset="0"/>
              </a:rPr>
              <a:t> also RAWByteString</a:t>
            </a:r>
            <a:endParaRPr lang="en-US" sz="2000" baseline="0" dirty="0" smtClean="0">
              <a:latin typeface="Calibri" panose="020F0502020204030204" pitchFamily="34" charset="0"/>
            </a:endParaRPr>
          </a:p>
          <a:p>
            <a:pPr lvl="1"/>
            <a:r>
              <a:rPr lang="en-US" sz="2000" baseline="0" dirty="0" smtClean="0">
                <a:latin typeface="Calibri" panose="020F0502020204030204" pitchFamily="34" charset="0"/>
              </a:rPr>
              <a:t>[weak] </a:t>
            </a:r>
            <a:r>
              <a:rPr lang="en-US" sz="2000" baseline="0" dirty="0">
                <a:latin typeface="Calibri" panose="020F0502020204030204" pitchFamily="34" charset="0"/>
              </a:rPr>
              <a:t>references for interfaces </a:t>
            </a:r>
            <a:r>
              <a:rPr lang="en-US" sz="2000" baseline="0" dirty="0" smtClean="0">
                <a:latin typeface="Calibri" panose="020F0502020204030204" pitchFamily="34" charset="0"/>
              </a:rPr>
              <a:t>on all platforms</a:t>
            </a:r>
          </a:p>
          <a:p>
            <a:pPr lvl="2"/>
            <a:r>
              <a:rPr lang="en-US" sz="2000" baseline="0" dirty="0" smtClean="0">
                <a:latin typeface="Calibri" panose="020F0502020204030204" pitchFamily="34" charset="0"/>
              </a:rPr>
              <a:t>And [unsafe] interface references, too</a:t>
            </a:r>
          </a:p>
          <a:p>
            <a:pPr lvl="1"/>
            <a:r>
              <a:rPr lang="en-US" sz="2000" dirty="0" smtClean="0">
                <a:latin typeface="Calibri" panose="020F0502020204030204" pitchFamily="34" charset="0"/>
              </a:rPr>
              <a:t>[volatile] attribute for parameters and local variables</a:t>
            </a:r>
            <a:endParaRPr lang="en-US" sz="2000" baseline="0" dirty="0">
              <a:latin typeface="Calibri" panose="020F0502020204030204" pitchFamily="34" charset="0"/>
            </a:endParaRPr>
          </a:p>
          <a:p>
            <a:pPr lvl="1"/>
            <a:endParaRPr lang="en-US" baseline="0" dirty="0">
              <a:latin typeface="Calibri" panose="020F0502020204030204" pitchFamily="34" charset="0"/>
            </a:endParaRPr>
          </a:p>
          <a:p>
            <a:r>
              <a:rPr lang="en-US" sz="2400" baseline="0" dirty="0">
                <a:latin typeface="Calibri" panose="020F0502020204030204" pitchFamily="34" charset="0"/>
              </a:rPr>
              <a:t>Core </a:t>
            </a:r>
            <a:r>
              <a:rPr lang="en-US" sz="2400" baseline="0" dirty="0" smtClean="0">
                <a:latin typeface="Calibri" panose="020F0502020204030204" pitchFamily="34" charset="0"/>
              </a:rPr>
              <a:t>RTL</a:t>
            </a:r>
          </a:p>
          <a:p>
            <a:pPr lvl="1"/>
            <a:r>
              <a:rPr lang="en-US" sz="2000" baseline="0" dirty="0" smtClean="0">
                <a:latin typeface="Calibri" panose="020F0502020204030204" pitchFamily="34" charset="0"/>
              </a:rPr>
              <a:t>Shift of [weak] to [unsafe] for many component references</a:t>
            </a:r>
          </a:p>
          <a:p>
            <a:pPr lvl="1"/>
            <a:endParaRPr lang="en-US" baseline="0" dirty="0">
              <a:latin typeface="Calibri" panose="020F0502020204030204" pitchFamily="34" charset="0"/>
            </a:endParaRPr>
          </a:p>
        </p:txBody>
      </p:sp>
      <p:sp>
        <p:nvSpPr>
          <p:cNvPr id="4"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22</a:t>
            </a:r>
          </a:p>
        </p:txBody>
      </p:sp>
    </p:spTree>
    <p:extLst>
      <p:ext uri="{BB962C8B-B14F-4D97-AF65-F5344CB8AC3E}">
        <p14:creationId xmlns:p14="http://schemas.microsoft.com/office/powerpoint/2010/main" val="372472550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RTL features</a:t>
            </a:r>
            <a:endParaRPr lang="en-US" dirty="0"/>
          </a:p>
        </p:txBody>
      </p:sp>
      <p:sp>
        <p:nvSpPr>
          <p:cNvPr id="3" name="Text Placeholder 2"/>
          <p:cNvSpPr>
            <a:spLocks noGrp="1"/>
          </p:cNvSpPr>
          <p:nvPr>
            <p:ph type="body" idx="1"/>
          </p:nvPr>
        </p:nvSpPr>
        <p:spPr/>
        <p:txBody>
          <a:bodyPr/>
          <a:lstStyle/>
          <a:p>
            <a:r>
              <a:rPr lang="en-US" dirty="0" smtClean="0"/>
              <a:t>TBufferedFileStream for fast file read/write support</a:t>
            </a:r>
          </a:p>
          <a:p>
            <a:r>
              <a:rPr lang="en-US" dirty="0" smtClean="0"/>
              <a:t>TStrings enhancements</a:t>
            </a:r>
          </a:p>
          <a:p>
            <a:pPr lvl="1"/>
            <a:r>
              <a:rPr lang="en-US" sz="2000" dirty="0" smtClean="0"/>
              <a:t>AllNames, Options, AddPair fluent interface, and more</a:t>
            </a:r>
          </a:p>
          <a:p>
            <a:r>
              <a:rPr lang="en-US" dirty="0" smtClean="0"/>
              <a:t>StringReplace and Pos performance enhancements</a:t>
            </a:r>
          </a:p>
          <a:p>
            <a:r>
              <a:rPr lang="en-US" dirty="0" smtClean="0"/>
              <a:t>HTTP client library timeout and other improvements</a:t>
            </a:r>
            <a:endParaRPr lang="en-US" dirty="0"/>
          </a:p>
        </p:txBody>
      </p:sp>
      <p:sp>
        <p:nvSpPr>
          <p:cNvPr id="4"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23</a:t>
            </a:r>
          </a:p>
        </p:txBody>
      </p:sp>
    </p:spTree>
    <p:extLst>
      <p:ext uri="{BB962C8B-B14F-4D97-AF65-F5344CB8AC3E}">
        <p14:creationId xmlns:p14="http://schemas.microsoft.com/office/powerpoint/2010/main" val="2102953892"/>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aseline="0" dirty="0" smtClean="0">
                <a:latin typeface="Calibri" panose="020F0502020204030204" pitchFamily="34" charset="0"/>
              </a:rPr>
              <a:t>Why mobile and firemonkey?</a:t>
            </a:r>
            <a:endParaRPr lang="en-US" baseline="0" dirty="0">
              <a:latin typeface="Calibri" panose="020F0502020204030204" pitchFamily="34" charset="0"/>
            </a:endParaRPr>
          </a:p>
        </p:txBody>
      </p:sp>
      <p:sp>
        <p:nvSpPr>
          <p:cNvPr id="5" name="Text Placeholder 4"/>
          <p:cNvSpPr>
            <a:spLocks noGrp="1"/>
          </p:cNvSpPr>
          <p:nvPr>
            <p:ph type="body" idx="1"/>
          </p:nvPr>
        </p:nvSpPr>
        <p:spPr>
          <a:xfrm>
            <a:off x="465991" y="1285875"/>
            <a:ext cx="7334983" cy="3508133"/>
          </a:xfrm>
        </p:spPr>
        <p:txBody>
          <a:bodyPr/>
          <a:lstStyle/>
          <a:p>
            <a:r>
              <a:rPr lang="en-US" sz="2400" dirty="0" smtClean="0"/>
              <a:t>Mobile platforms are the fastest growing operating systems</a:t>
            </a:r>
          </a:p>
          <a:p>
            <a:pPr lvl="1"/>
            <a:r>
              <a:rPr lang="en-US" sz="2000" dirty="0" smtClean="0"/>
              <a:t>Close to 2 billion active users on Android and iOS</a:t>
            </a:r>
          </a:p>
          <a:p>
            <a:r>
              <a:rPr lang="en-US" sz="2400" dirty="0" smtClean="0"/>
              <a:t>Apps remain the preferred mobile technology</a:t>
            </a:r>
          </a:p>
          <a:p>
            <a:pPr lvl="1"/>
            <a:r>
              <a:rPr lang="en-US" sz="2000" dirty="0" smtClean="0"/>
              <a:t>Native apps can leverage the device capability</a:t>
            </a:r>
          </a:p>
          <a:p>
            <a:pPr lvl="1"/>
            <a:r>
              <a:rPr lang="en-US" sz="2000" dirty="0" smtClean="0"/>
              <a:t>FireMonkey platform offers single source support for mobile and even desktop</a:t>
            </a:r>
          </a:p>
          <a:p>
            <a:r>
              <a:rPr lang="en-US" sz="2400" dirty="0" smtClean="0"/>
              <a:t>Delphi and C++Builder offer seamless migration to mobile, integration of mobile and desktop apps</a:t>
            </a:r>
          </a:p>
          <a:p>
            <a:endParaRPr lang="en-US" dirty="0"/>
          </a:p>
        </p:txBody>
      </p:sp>
      <p:sp>
        <p:nvSpPr>
          <p:cNvPr id="6"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24</a:t>
            </a:r>
          </a:p>
        </p:txBody>
      </p:sp>
    </p:spTree>
    <p:extLst>
      <p:ext uri="{BB962C8B-B14F-4D97-AF65-F5344CB8AC3E}">
        <p14:creationId xmlns:p14="http://schemas.microsoft.com/office/powerpoint/2010/main" val="1656148589"/>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992" y="194997"/>
            <a:ext cx="8099364" cy="690830"/>
          </a:xfrm>
        </p:spPr>
        <p:txBody>
          <a:bodyPr>
            <a:noAutofit/>
          </a:bodyPr>
          <a:lstStyle/>
          <a:p>
            <a:r>
              <a:rPr lang="en-US" baseline="0" dirty="0" smtClean="0">
                <a:latin typeface="Calibri" panose="020F0502020204030204" pitchFamily="34" charset="0"/>
              </a:rPr>
              <a:t>RAD Architecture: The FireMonkey Platform</a:t>
            </a:r>
            <a:endParaRPr lang="en-US" baseline="0" dirty="0">
              <a:latin typeface="Calibri" panose="020F0502020204030204" pitchFamily="34" charset="0"/>
            </a:endParaRPr>
          </a:p>
        </p:txBody>
      </p:sp>
      <p:sp>
        <p:nvSpPr>
          <p:cNvPr id="3" name="Content Placeholder 2"/>
          <p:cNvSpPr>
            <a:spLocks noGrp="1"/>
          </p:cNvSpPr>
          <p:nvPr>
            <p:ph type="body" idx="1"/>
          </p:nvPr>
        </p:nvSpPr>
        <p:spPr>
          <a:xfrm>
            <a:off x="465992" y="1285875"/>
            <a:ext cx="5834796" cy="3508133"/>
          </a:xfrm>
        </p:spPr>
        <p:txBody>
          <a:bodyPr>
            <a:normAutofit/>
          </a:bodyPr>
          <a:lstStyle/>
          <a:p>
            <a:r>
              <a:rPr lang="en-US" sz="2400" baseline="0" dirty="0" smtClean="0">
                <a:latin typeface="Calibri" panose="020F0502020204030204" pitchFamily="34" charset="0"/>
              </a:rPr>
              <a:t>Single-source multi-device architecture</a:t>
            </a:r>
          </a:p>
          <a:p>
            <a:pPr lvl="1"/>
            <a:r>
              <a:rPr lang="en-US" sz="2000" baseline="0" dirty="0" smtClean="0">
                <a:latin typeface="Calibri" panose="020F0502020204030204" pitchFamily="34" charset="0"/>
              </a:rPr>
              <a:t>Including </a:t>
            </a:r>
            <a:r>
              <a:rPr lang="en-US" sz="2000" baseline="0" dirty="0">
                <a:latin typeface="Calibri" panose="020F0502020204030204" pitchFamily="34" charset="0"/>
              </a:rPr>
              <a:t>u</a:t>
            </a:r>
            <a:r>
              <a:rPr lang="en-US" sz="2000" baseline="0" dirty="0" smtClean="0">
                <a:latin typeface="Calibri" panose="020F0502020204030204" pitchFamily="34" charset="0"/>
              </a:rPr>
              <a:t>ser interface controls, which can be styled or platform native</a:t>
            </a:r>
          </a:p>
          <a:p>
            <a:pPr lvl="1"/>
            <a:r>
              <a:rPr lang="en-US" sz="2000" baseline="0" dirty="0" smtClean="0">
                <a:latin typeface="Calibri" panose="020F0502020204030204" pitchFamily="34" charset="0"/>
              </a:rPr>
              <a:t>Multiple compilers for the different platforms, all producing native code</a:t>
            </a:r>
          </a:p>
          <a:p>
            <a:r>
              <a:rPr lang="en-US" sz="2400" baseline="0" dirty="0" smtClean="0">
                <a:latin typeface="Calibri" panose="020F0502020204030204" pitchFamily="34" charset="0"/>
              </a:rPr>
              <a:t>RAD, with a strong OOP architecture</a:t>
            </a:r>
          </a:p>
          <a:p>
            <a:r>
              <a:rPr lang="en-US" sz="2400" baseline="0" dirty="0" smtClean="0">
                <a:latin typeface="Calibri" panose="020F0502020204030204" pitchFamily="34" charset="0"/>
              </a:rPr>
              <a:t>For Windows, OS X, Android, iOS</a:t>
            </a:r>
            <a:endParaRPr lang="en-US" sz="2400" baseline="0" dirty="0">
              <a:latin typeface="Calibri" panose="020F0502020204030204" pitchFamily="34" charset="0"/>
            </a:endParaRPr>
          </a:p>
        </p:txBody>
      </p:sp>
      <p:pic>
        <p:nvPicPr>
          <p:cNvPr id="5" name="Picture 4"/>
          <p:cNvPicPr>
            <a:picLocks noChangeAspect="1"/>
          </p:cNvPicPr>
          <p:nvPr/>
        </p:nvPicPr>
        <p:blipFill>
          <a:blip r:embed="rId3"/>
          <a:stretch>
            <a:fillRect/>
          </a:stretch>
        </p:blipFill>
        <p:spPr>
          <a:xfrm>
            <a:off x="6370718" y="1285875"/>
            <a:ext cx="2565937" cy="2791239"/>
          </a:xfrm>
          <a:prstGeom prst="rect">
            <a:avLst/>
          </a:prstGeom>
        </p:spPr>
      </p:pic>
      <p:sp>
        <p:nvSpPr>
          <p:cNvPr id="6"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25</a:t>
            </a:r>
          </a:p>
        </p:txBody>
      </p:sp>
    </p:spTree>
    <p:extLst>
      <p:ext uri="{BB962C8B-B14F-4D97-AF65-F5344CB8AC3E}">
        <p14:creationId xmlns:p14="http://schemas.microsoft.com/office/powerpoint/2010/main" val="415945495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991" y="194997"/>
            <a:ext cx="8192233" cy="690830"/>
          </a:xfrm>
        </p:spPr>
        <p:txBody>
          <a:bodyPr>
            <a:noAutofit/>
          </a:bodyPr>
          <a:lstStyle/>
          <a:p>
            <a:r>
              <a:rPr lang="en-US" baseline="0" dirty="0" smtClean="0">
                <a:latin typeface="Calibri" panose="020F0502020204030204" pitchFamily="34" charset="0"/>
              </a:rPr>
              <a:t>Best in Industry: FireUI Multi-Device Designer</a:t>
            </a:r>
            <a:endParaRPr lang="en-US" baseline="0" dirty="0">
              <a:latin typeface="Calibri" panose="020F0502020204030204" pitchFamily="34" charset="0"/>
            </a:endParaRPr>
          </a:p>
        </p:txBody>
      </p:sp>
      <p:sp>
        <p:nvSpPr>
          <p:cNvPr id="3" name="Content Placeholder 2"/>
          <p:cNvSpPr>
            <a:spLocks noGrp="1"/>
          </p:cNvSpPr>
          <p:nvPr>
            <p:ph type="body" idx="1"/>
          </p:nvPr>
        </p:nvSpPr>
        <p:spPr>
          <a:xfrm>
            <a:off x="465992" y="1114023"/>
            <a:ext cx="8581416" cy="3679984"/>
          </a:xfrm>
        </p:spPr>
        <p:txBody>
          <a:bodyPr/>
          <a:lstStyle/>
          <a:p>
            <a:r>
              <a:rPr lang="en-US" sz="2400" baseline="0" dirty="0" smtClean="0">
                <a:latin typeface="Calibri" panose="020F0502020204030204" pitchFamily="34" charset="0"/>
              </a:rPr>
              <a:t>FireUI: Shared </a:t>
            </a:r>
            <a:r>
              <a:rPr lang="en-US" sz="2400" baseline="0" dirty="0">
                <a:latin typeface="Calibri" panose="020F0502020204030204" pitchFamily="34" charset="0"/>
              </a:rPr>
              <a:t>master and specific </a:t>
            </a:r>
            <a:r>
              <a:rPr lang="en-US" sz="2400" baseline="0" dirty="0" smtClean="0">
                <a:latin typeface="Calibri" panose="020F0502020204030204" pitchFamily="34" charset="0"/>
              </a:rPr>
              <a:t>views</a:t>
            </a:r>
          </a:p>
          <a:p>
            <a:pPr lvl="1"/>
            <a:r>
              <a:rPr lang="en-US" sz="2000" baseline="0" dirty="0" smtClean="0">
                <a:latin typeface="Calibri" panose="020F0502020204030204" pitchFamily="34" charset="0"/>
              </a:rPr>
              <a:t>Visually customize forms for different platforms and form factors</a:t>
            </a:r>
          </a:p>
          <a:p>
            <a:r>
              <a:rPr lang="en-US" sz="2400" baseline="0" dirty="0" smtClean="0">
                <a:latin typeface="Calibri" panose="020F0502020204030204" pitchFamily="34" charset="0"/>
              </a:rPr>
              <a:t>Brand New:</a:t>
            </a:r>
            <a:r>
              <a:rPr lang="en-US" sz="2400" dirty="0" smtClean="0">
                <a:latin typeface="Calibri" panose="020F0502020204030204" pitchFamily="34" charset="0"/>
              </a:rPr>
              <a:t> </a:t>
            </a:r>
            <a:r>
              <a:rPr lang="en-US" sz="2400" baseline="0" dirty="0" smtClean="0">
                <a:latin typeface="Calibri" panose="020F0502020204030204" pitchFamily="34" charset="0"/>
              </a:rPr>
              <a:t>FireUI multi device preview and FireUI App </a:t>
            </a:r>
            <a:r>
              <a:rPr lang="en-US" sz="2400" dirty="0" smtClean="0">
                <a:latin typeface="Calibri" panose="020F0502020204030204" pitchFamily="34" charset="0"/>
              </a:rPr>
              <a:t>p</a:t>
            </a:r>
            <a:r>
              <a:rPr lang="en-US" sz="2400" baseline="0" dirty="0" smtClean="0">
                <a:latin typeface="Calibri" panose="020F0502020204030204" pitchFamily="34" charset="0"/>
              </a:rPr>
              <a:t>review on device</a:t>
            </a:r>
          </a:p>
        </p:txBody>
      </p:sp>
      <p:pic>
        <p:nvPicPr>
          <p:cNvPr id="6" name="Picture 5" descr="FireUI_Views2.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5629" y="2286985"/>
            <a:ext cx="7572955" cy="2428039"/>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26</a:t>
            </a:r>
          </a:p>
        </p:txBody>
      </p:sp>
    </p:spTree>
    <p:extLst>
      <p:ext uri="{BB962C8B-B14F-4D97-AF65-F5344CB8AC3E}">
        <p14:creationId xmlns:p14="http://schemas.microsoft.com/office/powerpoint/2010/main" val="358382211"/>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461809"/>
            <a:ext cx="7077810" cy="690830"/>
          </a:xfrm>
        </p:spPr>
        <p:txBody>
          <a:bodyPr>
            <a:noAutofit/>
          </a:bodyPr>
          <a:lstStyle/>
          <a:p>
            <a:r>
              <a:rPr lang="en-US" baseline="0" dirty="0">
                <a:latin typeface="Calibri" panose="020F0502020204030204" pitchFamily="34" charset="0"/>
              </a:rPr>
              <a:t>FireMonkey Platform Native </a:t>
            </a:r>
            <a:r>
              <a:rPr lang="en-US" baseline="0" dirty="0" smtClean="0">
                <a:latin typeface="Calibri" panose="020F0502020204030204" pitchFamily="34" charset="0"/>
              </a:rPr>
              <a:t/>
            </a:r>
            <a:br>
              <a:rPr lang="en-US" baseline="0" dirty="0" smtClean="0">
                <a:latin typeface="Calibri" panose="020F0502020204030204" pitchFamily="34" charset="0"/>
              </a:rPr>
            </a:br>
            <a:r>
              <a:rPr lang="en-US" baseline="0" dirty="0" smtClean="0">
                <a:latin typeface="Calibri" panose="020F0502020204030204" pitchFamily="34" charset="0"/>
              </a:rPr>
              <a:t>Rendering Architecture</a:t>
            </a:r>
            <a:endParaRPr lang="en-US" baseline="0" dirty="0">
              <a:latin typeface="Calibri" panose="020F0502020204030204" pitchFamily="34" charset="0"/>
            </a:endParaRPr>
          </a:p>
        </p:txBody>
      </p:sp>
      <p:sp>
        <p:nvSpPr>
          <p:cNvPr id="6" name="Text Placeholder 5"/>
          <p:cNvSpPr>
            <a:spLocks noGrp="1"/>
          </p:cNvSpPr>
          <p:nvPr>
            <p:ph type="body" idx="1"/>
          </p:nvPr>
        </p:nvSpPr>
        <p:spPr/>
        <p:txBody>
          <a:bodyPr/>
          <a:lstStyle/>
          <a:p>
            <a:r>
              <a:rPr lang="en-US" sz="2400" dirty="0"/>
              <a:t>Currently available on iOS and Windows</a:t>
            </a:r>
          </a:p>
          <a:p>
            <a:endParaRPr lang="en-US" dirty="0"/>
          </a:p>
        </p:txBody>
      </p:sp>
      <p:sp>
        <p:nvSpPr>
          <p:cNvPr id="4" name="Slide Number Placeholder 3"/>
          <p:cNvSpPr>
            <a:spLocks noGrp="1"/>
          </p:cNvSpPr>
          <p:nvPr>
            <p:ph type="sldNum" sz="quarter" idx="2"/>
          </p:nvPr>
        </p:nvSpPr>
        <p:spPr/>
        <p:txBody>
          <a:bodyPr/>
          <a:lstStyle/>
          <a:p>
            <a:pPr>
              <a:defRPr/>
            </a:pPr>
            <a:fld id="{5B00D4E8-CD5D-8144-86C9-B490DAF5B51B}" type="slidenum">
              <a:rPr lang="en-US" smtClean="0"/>
              <a:pPr>
                <a:defRPr/>
              </a:pPr>
              <a:t>27</a:t>
            </a:fld>
            <a:endParaRPr lang="en-US" dirty="0"/>
          </a:p>
        </p:txBody>
      </p:sp>
      <p:pic>
        <p:nvPicPr>
          <p:cNvPr id="5" name="Picture 4"/>
          <p:cNvPicPr>
            <a:picLocks noChangeAspect="1"/>
          </p:cNvPicPr>
          <p:nvPr/>
        </p:nvPicPr>
        <p:blipFill>
          <a:blip r:embed="rId3"/>
          <a:stretch>
            <a:fillRect/>
          </a:stretch>
        </p:blipFill>
        <p:spPr>
          <a:xfrm>
            <a:off x="1478985" y="1552348"/>
            <a:ext cx="6295787" cy="3241660"/>
          </a:xfrm>
          <a:prstGeom prst="rect">
            <a:avLst/>
          </a:prstGeom>
        </p:spPr>
      </p:pic>
    </p:spTree>
    <p:extLst>
      <p:ext uri="{BB962C8B-B14F-4D97-AF65-F5344CB8AC3E}">
        <p14:creationId xmlns:p14="http://schemas.microsoft.com/office/powerpoint/2010/main" val="273705327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7357" y="2746253"/>
            <a:ext cx="1250540" cy="1512216"/>
          </a:xfrm>
          <a:prstGeom prst="rect">
            <a:avLst/>
          </a:prstGeom>
          <a:ln>
            <a:solidFill>
              <a:schemeClr val="accent1"/>
            </a:solidFill>
          </a:ln>
          <a:effectLst>
            <a:softEdge rad="12700"/>
          </a:effectLst>
        </p:spPr>
      </p:pic>
      <p:sp>
        <p:nvSpPr>
          <p:cNvPr id="2" name="Title 1"/>
          <p:cNvSpPr>
            <a:spLocks noGrp="1"/>
          </p:cNvSpPr>
          <p:nvPr>
            <p:ph type="title"/>
          </p:nvPr>
        </p:nvSpPr>
        <p:spPr>
          <a:xfrm>
            <a:off x="465992" y="194997"/>
            <a:ext cx="8156514" cy="690830"/>
          </a:xfrm>
        </p:spPr>
        <p:txBody>
          <a:bodyPr>
            <a:noAutofit/>
          </a:bodyPr>
          <a:lstStyle/>
          <a:p>
            <a:r>
              <a:rPr lang="en-US" baseline="0" dirty="0" smtClean="0">
                <a:latin typeface="Calibri" panose="020F0502020204030204" pitchFamily="34" charset="0"/>
              </a:rPr>
              <a:t>New in 10.1 berlin for FireMonkey</a:t>
            </a:r>
            <a:endParaRPr lang="en-US" baseline="0" dirty="0">
              <a:latin typeface="Calibri" panose="020F0502020204030204" pitchFamily="34" charset="0"/>
            </a:endParaRPr>
          </a:p>
        </p:txBody>
      </p:sp>
      <p:sp>
        <p:nvSpPr>
          <p:cNvPr id="3" name="Content Placeholder 2"/>
          <p:cNvSpPr>
            <a:spLocks noGrp="1"/>
          </p:cNvSpPr>
          <p:nvPr>
            <p:ph type="body" idx="1"/>
          </p:nvPr>
        </p:nvSpPr>
        <p:spPr/>
        <p:txBody>
          <a:bodyPr>
            <a:normAutofit/>
          </a:bodyPr>
          <a:lstStyle/>
          <a:p>
            <a:r>
              <a:rPr lang="en-US" sz="2400" baseline="0" dirty="0">
                <a:latin typeface="Calibri" panose="020F0502020204030204" pitchFamily="34" charset="0"/>
              </a:rPr>
              <a:t>Enhancements for all </a:t>
            </a:r>
            <a:r>
              <a:rPr lang="en-US" sz="2400" baseline="0" dirty="0" smtClean="0">
                <a:latin typeface="Calibri" panose="020F0502020204030204" pitchFamily="34" charset="0"/>
              </a:rPr>
              <a:t>platforms: Win, Mac, Mobile</a:t>
            </a:r>
          </a:p>
          <a:p>
            <a:pPr lvl="1"/>
            <a:r>
              <a:rPr lang="en-US" sz="2000" baseline="0" dirty="0" smtClean="0">
                <a:latin typeface="Calibri" panose="020F0502020204030204" pitchFamily="34" charset="0"/>
              </a:rPr>
              <a:t>FMX </a:t>
            </a:r>
            <a:r>
              <a:rPr lang="en-US" sz="2000" baseline="0" dirty="0">
                <a:latin typeface="Calibri" panose="020F0502020204030204" pitchFamily="34" charset="0"/>
              </a:rPr>
              <a:t>A</a:t>
            </a:r>
            <a:r>
              <a:rPr lang="en-US" sz="2000" baseline="0" dirty="0" smtClean="0">
                <a:latin typeface="Calibri" panose="020F0502020204030204" pitchFamily="34" charset="0"/>
              </a:rPr>
              <a:t>ddress </a:t>
            </a:r>
            <a:r>
              <a:rPr lang="en-US" sz="2000" baseline="0" dirty="0">
                <a:latin typeface="Calibri" panose="020F0502020204030204" pitchFamily="34" charset="0"/>
              </a:rPr>
              <a:t>B</a:t>
            </a:r>
            <a:r>
              <a:rPr lang="en-US" sz="2000" baseline="0" dirty="0" smtClean="0">
                <a:latin typeface="Calibri" panose="020F0502020204030204" pitchFamily="34" charset="0"/>
              </a:rPr>
              <a:t>ook/Contacts component</a:t>
            </a:r>
          </a:p>
          <a:p>
            <a:pPr lvl="1"/>
            <a:r>
              <a:rPr lang="en-US" sz="2000" baseline="0" dirty="0" smtClean="0">
                <a:latin typeface="Calibri" panose="020F0502020204030204" pitchFamily="34" charset="0"/>
              </a:rPr>
              <a:t>FMX Style Designer improvements</a:t>
            </a:r>
          </a:p>
          <a:p>
            <a:pPr lvl="1"/>
            <a:r>
              <a:rPr lang="en-US" sz="2000" baseline="0" dirty="0" smtClean="0">
                <a:latin typeface="Calibri" panose="020F0502020204030204" pitchFamily="34" charset="0"/>
              </a:rPr>
              <a:t>ListView Items Designer</a:t>
            </a:r>
          </a:p>
          <a:p>
            <a:pPr lvl="1"/>
            <a:r>
              <a:rPr lang="en-US" sz="2000" dirty="0" smtClean="0">
                <a:latin typeface="Calibri" panose="020F0502020204030204" pitchFamily="34" charset="0"/>
              </a:rPr>
              <a:t>New font styling</a:t>
            </a:r>
          </a:p>
          <a:p>
            <a:pPr lvl="1"/>
            <a:r>
              <a:rPr lang="en-US" sz="2000" baseline="0" dirty="0" smtClean="0">
                <a:latin typeface="Calibri" panose="020F0502020204030204" pitchFamily="34" charset="0"/>
              </a:rPr>
              <a:t>And more…</a:t>
            </a:r>
          </a:p>
          <a:p>
            <a:pPr marL="347663" lvl="1" indent="0">
              <a:buNone/>
            </a:pPr>
            <a:endParaRPr lang="en-US" sz="2000" baseline="0" dirty="0" smtClean="0">
              <a:latin typeface="Calibri" panose="020F0502020204030204" pitchFamily="34" charset="0"/>
            </a:endParaRPr>
          </a:p>
          <a:p>
            <a:r>
              <a:rPr lang="en-US" sz="2400" baseline="0" dirty="0" smtClean="0">
                <a:latin typeface="Calibri" panose="020F0502020204030204" pitchFamily="34" charset="0"/>
              </a:rPr>
              <a:t>Multi-Device </a:t>
            </a:r>
            <a:r>
              <a:rPr lang="en-US" sz="2400" baseline="0" dirty="0">
                <a:latin typeface="Calibri" panose="020F0502020204030204" pitchFamily="34" charset="0"/>
              </a:rPr>
              <a:t>D</a:t>
            </a:r>
            <a:r>
              <a:rPr lang="en-US" sz="2400" baseline="0" dirty="0" smtClean="0">
                <a:latin typeface="Calibri" panose="020F0502020204030204" pitchFamily="34" charset="0"/>
              </a:rPr>
              <a:t>esigner </a:t>
            </a:r>
            <a:r>
              <a:rPr lang="en-US" sz="2400" baseline="0" dirty="0">
                <a:latin typeface="Calibri" panose="020F0502020204030204" pitchFamily="34" charset="0"/>
              </a:rPr>
              <a:t>I</a:t>
            </a:r>
            <a:r>
              <a:rPr lang="en-US" sz="2400" baseline="0" dirty="0" smtClean="0">
                <a:latin typeface="Calibri" panose="020F0502020204030204" pitchFamily="34" charset="0"/>
              </a:rPr>
              <a:t>mprovements</a:t>
            </a:r>
          </a:p>
          <a:p>
            <a:pPr lvl="1"/>
            <a:r>
              <a:rPr lang="en-US" sz="2000" baseline="0" dirty="0" smtClean="0">
                <a:latin typeface="Calibri" panose="020F0502020204030204" pitchFamily="34" charset="0"/>
              </a:rPr>
              <a:t>FireUI App Preview on </a:t>
            </a:r>
            <a:r>
              <a:rPr lang="en-US" sz="2000" baseline="0" dirty="0">
                <a:latin typeface="Calibri" panose="020F0502020204030204" pitchFamily="34" charset="0"/>
              </a:rPr>
              <a:t>D</a:t>
            </a:r>
            <a:r>
              <a:rPr lang="en-US" sz="2000" baseline="0" dirty="0" smtClean="0">
                <a:latin typeface="Calibri" panose="020F0502020204030204" pitchFamily="34" charset="0"/>
              </a:rPr>
              <a:t>evice</a:t>
            </a:r>
          </a:p>
          <a:p>
            <a:pPr lvl="1"/>
            <a:r>
              <a:rPr lang="en-US" sz="2000" baseline="0" dirty="0">
                <a:latin typeface="Calibri" panose="020F0502020204030204" pitchFamily="34" charset="0"/>
              </a:rPr>
              <a:t>Android Wear Styling and new FireUI views </a:t>
            </a:r>
          </a:p>
          <a:p>
            <a:pPr marL="342900" lvl="1" indent="0">
              <a:buNone/>
            </a:pPr>
            <a:endParaRPr lang="en-US" baseline="0" dirty="0" smtClean="0">
              <a:latin typeface="Calibri" panose="020F0502020204030204" pitchFamily="34" charset="0"/>
            </a:endParaRPr>
          </a:p>
          <a:p>
            <a:pPr lvl="1"/>
            <a:endParaRPr lang="en-US" baseline="0" dirty="0" smtClean="0">
              <a:latin typeface="Calibri" panose="020F0502020204030204" pitchFamily="34" charset="0"/>
            </a:endParaRPr>
          </a:p>
          <a:p>
            <a:pPr lvl="1"/>
            <a:endParaRPr lang="en-US" baseline="0" dirty="0">
              <a:latin typeface="Calibri" panose="020F0502020204030204" pitchFamily="34" charset="0"/>
            </a:endParaRPr>
          </a:p>
        </p:txBody>
      </p:sp>
      <p:sp>
        <p:nvSpPr>
          <p:cNvPr id="4" name="Slide Number Placeholder 3"/>
          <p:cNvSpPr>
            <a:spLocks noGrp="1"/>
          </p:cNvSpPr>
          <p:nvPr>
            <p:ph type="sldNum" sz="quarter" idx="4294967295"/>
          </p:nvPr>
        </p:nvSpPr>
        <p:spPr>
          <a:xfrm>
            <a:off x="0" y="4170363"/>
            <a:ext cx="584200" cy="176212"/>
          </a:xfrm>
          <a:prstGeom prst="rect">
            <a:avLst/>
          </a:prstGeom>
        </p:spPr>
        <p:txBody>
          <a:bodyPr/>
          <a:lstStyle/>
          <a:p>
            <a:pPr>
              <a:defRPr/>
            </a:pPr>
            <a:fld id="{5B00D4E8-CD5D-8144-86C9-B490DAF5B51B}" type="slidenum">
              <a:rPr lang="en-US" smtClean="0"/>
              <a:pPr>
                <a:defRPr/>
              </a:pPr>
              <a:t>28</a:t>
            </a:fld>
            <a:endParaRPr lang="en-US" dirty="0"/>
          </a:p>
        </p:txBody>
      </p:sp>
      <p:sp>
        <p:nvSpPr>
          <p:cNvPr id="7"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28</a:t>
            </a:r>
          </a:p>
        </p:txBody>
      </p:sp>
    </p:spTree>
    <p:extLst>
      <p:ext uri="{BB962C8B-B14F-4D97-AF65-F5344CB8AC3E}">
        <p14:creationId xmlns:p14="http://schemas.microsoft.com/office/powerpoint/2010/main" val="3798443477"/>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clrChange>
              <a:clrFrom>
                <a:srgbClr val="FEFDFE"/>
              </a:clrFrom>
              <a:clrTo>
                <a:srgbClr val="FEFDFE">
                  <a:alpha val="0"/>
                </a:srgbClr>
              </a:clrTo>
            </a:clrChange>
          </a:blip>
          <a:stretch>
            <a:fillRect/>
          </a:stretch>
        </p:blipFill>
        <p:spPr>
          <a:xfrm>
            <a:off x="259319" y="1945656"/>
            <a:ext cx="5218962" cy="2954651"/>
          </a:xfrm>
          <a:prstGeom prst="rect">
            <a:avLst/>
          </a:prstGeom>
        </p:spPr>
      </p:pic>
      <p:sp>
        <p:nvSpPr>
          <p:cNvPr id="5" name="Title 4"/>
          <p:cNvSpPr>
            <a:spLocks noGrp="1"/>
          </p:cNvSpPr>
          <p:nvPr>
            <p:ph type="title"/>
          </p:nvPr>
        </p:nvSpPr>
        <p:spPr/>
        <p:txBody>
          <a:bodyPr>
            <a:normAutofit/>
          </a:bodyPr>
          <a:lstStyle/>
          <a:p>
            <a:r>
              <a:rPr lang="en-US" baseline="0" dirty="0">
                <a:latin typeface="Calibri" panose="020F0502020204030204" pitchFamily="34" charset="0"/>
              </a:rPr>
              <a:t>TAddressBook</a:t>
            </a:r>
          </a:p>
        </p:txBody>
      </p:sp>
      <p:sp>
        <p:nvSpPr>
          <p:cNvPr id="3" name="Text Placeholder 2"/>
          <p:cNvSpPr>
            <a:spLocks noGrp="1"/>
          </p:cNvSpPr>
          <p:nvPr>
            <p:ph type="body" idx="1"/>
          </p:nvPr>
        </p:nvSpPr>
        <p:spPr>
          <a:xfrm>
            <a:off x="474786" y="1070445"/>
            <a:ext cx="7069016" cy="3508133"/>
          </a:xfrm>
        </p:spPr>
        <p:txBody>
          <a:bodyPr/>
          <a:lstStyle/>
          <a:p>
            <a:r>
              <a:rPr lang="en-US" sz="2400" dirty="0"/>
              <a:t>A new non-visual component for working with native mobile OS Address </a:t>
            </a:r>
            <a:r>
              <a:rPr lang="en-US" sz="2400" dirty="0" smtClean="0"/>
              <a:t>Book data</a:t>
            </a:r>
            <a:endParaRPr lang="ru-RU" sz="2400" dirty="0"/>
          </a:p>
          <a:p>
            <a:endParaRPr lang="en-US" dirty="0"/>
          </a:p>
        </p:txBody>
      </p:sp>
      <p:pic>
        <p:nvPicPr>
          <p:cNvPr id="1026" name="Picture 2" descr="http://core0.staticworld.net/images/article/2013/09/05-contact-me-100054424-large.png"/>
          <p:cNvPicPr>
            <a:picLocks noGrp="1" noChangeAspect="1" noChangeArrowheads="1"/>
          </p:cNvPicPr>
          <p:nvPr>
            <p:ph idx="4294967295"/>
          </p:nvPr>
        </p:nvPicPr>
        <p:blipFill>
          <a:blip r:embed="rId4" cstate="email">
            <a:extLst>
              <a:ext uri="{28A0092B-C50C-407E-A947-70E740481C1C}">
                <a14:useLocalDpi xmlns:a14="http://schemas.microsoft.com/office/drawing/2010/main" val="0"/>
              </a:ext>
            </a:extLst>
          </a:blip>
          <a:stretch>
            <a:fillRect/>
          </a:stretch>
        </p:blipFill>
        <p:spPr bwMode="auto">
          <a:xfrm>
            <a:off x="1500292" y="2232490"/>
            <a:ext cx="2843108" cy="229938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a:grpSpLocks noChangeAspect="1"/>
          </p:cNvGrpSpPr>
          <p:nvPr/>
        </p:nvGrpSpPr>
        <p:grpSpPr>
          <a:xfrm>
            <a:off x="6113037" y="1988923"/>
            <a:ext cx="1430765" cy="2750519"/>
            <a:chOff x="8316475" y="805661"/>
            <a:chExt cx="2677886" cy="5143501"/>
          </a:xfrm>
        </p:grpSpPr>
        <p:pic>
          <p:nvPicPr>
            <p:cNvPr id="1030" name="Picture 6" descr="http://www.inferse.com/wp-content/uploads/2014/04/Nexus-5-Front-and-Back.jpg"/>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18442" r="52273"/>
            <a:stretch/>
          </p:blipFill>
          <p:spPr bwMode="auto">
            <a:xfrm>
              <a:off x="8316475" y="805661"/>
              <a:ext cx="2677886" cy="5143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cdn.phonearena.com/images/articles/127521-image/Contacts-2-current-Android-L-Preview.jpg"/>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r="51954"/>
            <a:stretch/>
          </p:blipFill>
          <p:spPr bwMode="auto">
            <a:xfrm>
              <a:off x="8525478" y="1336234"/>
              <a:ext cx="2264442" cy="399341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29</a:t>
            </a:r>
          </a:p>
        </p:txBody>
      </p:sp>
    </p:spTree>
    <p:extLst>
      <p:ext uri="{BB962C8B-B14F-4D97-AF65-F5344CB8AC3E}">
        <p14:creationId xmlns:p14="http://schemas.microsoft.com/office/powerpoint/2010/main" val="266028289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p:txBody>
          <a:bodyPr/>
          <a:lstStyle/>
          <a:p>
            <a:r>
              <a:rPr lang="en" dirty="0" smtClean="0">
                <a:latin typeface="Calibri" panose="020F0502020204030204" pitchFamily="34" charset="0"/>
              </a:rPr>
              <a:t>Agenda</a:t>
            </a:r>
            <a:endParaRPr lang="en" dirty="0">
              <a:latin typeface="Calibri" panose="020F0502020204030204" pitchFamily="34" charset="0"/>
            </a:endParaRPr>
          </a:p>
        </p:txBody>
      </p:sp>
      <p:sp>
        <p:nvSpPr>
          <p:cNvPr id="108" name="Shape 108"/>
          <p:cNvSpPr txBox="1">
            <a:spLocks noGrp="1"/>
          </p:cNvSpPr>
          <p:nvPr>
            <p:ph type="body" idx="1"/>
          </p:nvPr>
        </p:nvSpPr>
        <p:spPr/>
        <p:txBody>
          <a:bodyPr>
            <a:normAutofit/>
          </a:bodyPr>
          <a:lstStyle/>
          <a:p>
            <a:pPr lvl="0"/>
            <a:r>
              <a:rPr lang="en-US" sz="2600" dirty="0" smtClean="0">
                <a:latin typeface="Calibri" panose="020F0502020204030204" pitchFamily="34" charset="0"/>
              </a:rPr>
              <a:t>RAD </a:t>
            </a:r>
            <a:r>
              <a:rPr lang="en-US" sz="2600" dirty="0">
                <a:latin typeface="Calibri" panose="020F0502020204030204" pitchFamily="34" charset="0"/>
              </a:rPr>
              <a:t>Studio </a:t>
            </a:r>
            <a:r>
              <a:rPr lang="en-US" sz="2600" dirty="0" smtClean="0">
                <a:latin typeface="Calibri" panose="020F0502020204030204" pitchFamily="34" charset="0"/>
              </a:rPr>
              <a:t>Today</a:t>
            </a:r>
            <a:endParaRPr lang="en-US" sz="2600" dirty="0">
              <a:latin typeface="Calibri" panose="020F0502020204030204" pitchFamily="34" charset="0"/>
            </a:endParaRPr>
          </a:p>
          <a:p>
            <a:pPr lvl="1"/>
            <a:r>
              <a:rPr lang="en-US" sz="2000" dirty="0">
                <a:latin typeface="Calibri" panose="020F0502020204030204" pitchFamily="34" charset="0"/>
              </a:rPr>
              <a:t>The </a:t>
            </a:r>
            <a:r>
              <a:rPr lang="en-US" sz="2000" dirty="0" smtClean="0">
                <a:latin typeface="Calibri" panose="020F0502020204030204" pitchFamily="34" charset="0"/>
              </a:rPr>
              <a:t>focus </a:t>
            </a:r>
            <a:r>
              <a:rPr lang="en-US" sz="2000" dirty="0">
                <a:latin typeface="Calibri" panose="020F0502020204030204" pitchFamily="34" charset="0"/>
              </a:rPr>
              <a:t>of the </a:t>
            </a:r>
            <a:r>
              <a:rPr lang="en-US" sz="2000" dirty="0" smtClean="0">
                <a:latin typeface="Calibri" panose="020F0502020204030204" pitchFamily="34" charset="0"/>
              </a:rPr>
              <a:t>product, including C++Builder and Delphi</a:t>
            </a:r>
          </a:p>
          <a:p>
            <a:pPr lvl="1"/>
            <a:r>
              <a:rPr lang="en-US" sz="2000" dirty="0" smtClean="0">
                <a:latin typeface="Calibri" panose="020F0502020204030204" pitchFamily="34" charset="0"/>
              </a:rPr>
              <a:t>The </a:t>
            </a:r>
            <a:r>
              <a:rPr lang="en-US" sz="2000" dirty="0">
                <a:latin typeface="Calibri" panose="020F0502020204030204" pitchFamily="34" charset="0"/>
              </a:rPr>
              <a:t>core value </a:t>
            </a:r>
            <a:r>
              <a:rPr lang="en-US" sz="2000" dirty="0" smtClean="0">
                <a:latin typeface="Calibri" panose="020F0502020204030204" pitchFamily="34" charset="0"/>
              </a:rPr>
              <a:t>proposition</a:t>
            </a:r>
          </a:p>
          <a:p>
            <a:pPr lvl="1"/>
            <a:endParaRPr lang="en-US" dirty="0" smtClean="0">
              <a:latin typeface="Calibri" panose="020F0502020204030204" pitchFamily="34" charset="0"/>
            </a:endParaRPr>
          </a:p>
          <a:p>
            <a:pPr lvl="0"/>
            <a:r>
              <a:rPr lang="en-US" sz="2800" dirty="0">
                <a:latin typeface="Calibri" panose="020F0502020204030204" pitchFamily="34" charset="0"/>
              </a:rPr>
              <a:t>What’s New in </a:t>
            </a:r>
            <a:r>
              <a:rPr lang="en-US" sz="2800" dirty="0" smtClean="0">
                <a:latin typeface="Calibri" panose="020F0502020204030204" pitchFamily="34" charset="0"/>
              </a:rPr>
              <a:t>RAD Studio 10.1 Berlin</a:t>
            </a:r>
          </a:p>
          <a:p>
            <a:pPr lvl="1"/>
            <a:r>
              <a:rPr lang="en-US" sz="2000" dirty="0">
                <a:latin typeface="Calibri" panose="020F0502020204030204" pitchFamily="34" charset="0"/>
              </a:rPr>
              <a:t>Walk out of new </a:t>
            </a:r>
            <a:r>
              <a:rPr lang="en-US" sz="2000" dirty="0" smtClean="0">
                <a:latin typeface="Calibri" panose="020F0502020204030204" pitchFamily="34" charset="0"/>
              </a:rPr>
              <a:t>features</a:t>
            </a:r>
          </a:p>
          <a:p>
            <a:pPr lvl="1"/>
            <a:r>
              <a:rPr lang="en-US" sz="2000" dirty="0" smtClean="0">
                <a:latin typeface="Calibri" panose="020F0502020204030204" pitchFamily="34" charset="0"/>
              </a:rPr>
              <a:t>Technical information</a:t>
            </a:r>
          </a:p>
          <a:p>
            <a:pPr lvl="1"/>
            <a:r>
              <a:rPr lang="en-US" sz="2000" dirty="0" smtClean="0">
                <a:latin typeface="Calibri" panose="020F0502020204030204" pitchFamily="34" charset="0"/>
              </a:rPr>
              <a:t>Demos</a:t>
            </a:r>
          </a:p>
          <a:p>
            <a:pPr lvl="0"/>
            <a:endParaRPr lang="en-US" sz="2800" dirty="0"/>
          </a:p>
        </p:txBody>
      </p:sp>
      <p:sp>
        <p:nvSpPr>
          <p:cNvPr id="4" name="Shape 110"/>
          <p:cNvSpPr>
            <a:spLocks noGrp="1"/>
          </p:cNvSpPr>
          <p:nvPr>
            <p:ph type="sldNum" sz="quarter" idx="4294967295"/>
          </p:nvPr>
        </p:nvSpPr>
        <p:spPr>
          <a:xfrm>
            <a:off x="8797668" y="4934120"/>
            <a:ext cx="150037" cy="230828"/>
          </a:xfrm>
          <a:prstGeom prst="rect">
            <a:avLst/>
          </a:prstGeom>
          <a:extLst>
            <a:ext uri="{C572A759-6A51-4108-AA02-DFA0A04FC94B}">
              <ma14:wrappingTextBoxFlag xmlns:ma14="http://schemas.microsoft.com/office/mac/drawingml/2011/main" xmlns="" val="1"/>
            </a:ext>
          </a:extLst>
        </p:spPr>
        <p:txBody>
          <a:bodyPr/>
          <a:lstStyle/>
          <a:p>
            <a:r>
              <a:rPr lang="en-US" dirty="0" smtClean="0"/>
              <a:t>3</a:t>
            </a:r>
            <a:endParaRPr dirty="0"/>
          </a:p>
        </p:txBody>
      </p:sp>
    </p:spTree>
    <p:extLst>
      <p:ext uri="{BB962C8B-B14F-4D97-AF65-F5344CB8AC3E}">
        <p14:creationId xmlns:p14="http://schemas.microsoft.com/office/powerpoint/2010/main" val="3449154761"/>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a:latin typeface="Calibri" panose="020F0502020204030204" pitchFamily="34" charset="0"/>
              </a:rPr>
              <a:t>What can I do with </a:t>
            </a:r>
            <a:r>
              <a:rPr lang="en-US" baseline="0" dirty="0" smtClean="0">
                <a:latin typeface="Calibri" panose="020F0502020204030204" pitchFamily="34" charset="0"/>
              </a:rPr>
              <a:t>taddressbook?</a:t>
            </a:r>
            <a:endParaRPr lang="ru-RU" baseline="0" dirty="0">
              <a:latin typeface="Calibri" panose="020F0502020204030204" pitchFamily="34" charset="0"/>
            </a:endParaRPr>
          </a:p>
        </p:txBody>
      </p:sp>
      <p:sp>
        <p:nvSpPr>
          <p:cNvPr id="3" name="Content Placeholder 2"/>
          <p:cNvSpPr>
            <a:spLocks noGrp="1"/>
          </p:cNvSpPr>
          <p:nvPr>
            <p:ph type="body" idx="1"/>
          </p:nvPr>
        </p:nvSpPr>
        <p:spPr>
          <a:xfrm>
            <a:off x="465992" y="1036749"/>
            <a:ext cx="7069016" cy="3757258"/>
          </a:xfrm>
        </p:spPr>
        <p:txBody>
          <a:bodyPr>
            <a:noAutofit/>
          </a:bodyPr>
          <a:lstStyle/>
          <a:p>
            <a:r>
              <a:rPr lang="en-US" sz="2000" baseline="0" dirty="0" smtClean="0">
                <a:latin typeface="Calibri" panose="020F0502020204030204" pitchFamily="34" charset="0"/>
              </a:rPr>
              <a:t>Fetch </a:t>
            </a:r>
            <a:r>
              <a:rPr lang="en-US" sz="2000" baseline="0" dirty="0">
                <a:latin typeface="Calibri" panose="020F0502020204030204" pitchFamily="34" charset="0"/>
              </a:rPr>
              <a:t>all contacts from phone or </a:t>
            </a:r>
            <a:r>
              <a:rPr lang="en-US" sz="2000" baseline="0" dirty="0" smtClean="0">
                <a:latin typeface="Calibri" panose="020F0502020204030204" pitchFamily="34" charset="0"/>
              </a:rPr>
              <a:t>tablet</a:t>
            </a:r>
            <a:endParaRPr lang="ru-RU" sz="2000" baseline="0" dirty="0">
              <a:latin typeface="Calibri" panose="020F0502020204030204" pitchFamily="34" charset="0"/>
            </a:endParaRPr>
          </a:p>
          <a:p>
            <a:r>
              <a:rPr lang="en-US" sz="2000" baseline="0" dirty="0" smtClean="0">
                <a:latin typeface="Calibri" panose="020F0502020204030204" pitchFamily="34" charset="0"/>
              </a:rPr>
              <a:t>Fetch </a:t>
            </a:r>
            <a:r>
              <a:rPr lang="en-US" sz="2000" baseline="0" dirty="0">
                <a:latin typeface="Calibri" panose="020F0502020204030204" pitchFamily="34" charset="0"/>
              </a:rPr>
              <a:t>all contacts in specified </a:t>
            </a:r>
            <a:r>
              <a:rPr lang="en-US" sz="2000" baseline="0" dirty="0" smtClean="0">
                <a:latin typeface="Calibri" panose="020F0502020204030204" pitchFamily="34" charset="0"/>
              </a:rPr>
              <a:t>group/groups</a:t>
            </a:r>
            <a:endParaRPr lang="ru-RU" sz="2000" baseline="0" dirty="0">
              <a:latin typeface="Calibri" panose="020F0502020204030204" pitchFamily="34" charset="0"/>
            </a:endParaRPr>
          </a:p>
          <a:p>
            <a:r>
              <a:rPr lang="en-US" sz="2000" baseline="0" dirty="0" smtClean="0">
                <a:latin typeface="Calibri" panose="020F0502020204030204" pitchFamily="34" charset="0"/>
              </a:rPr>
              <a:t>Create </a:t>
            </a:r>
            <a:r>
              <a:rPr lang="en-US" sz="2000" baseline="0" dirty="0">
                <a:latin typeface="Calibri" panose="020F0502020204030204" pitchFamily="34" charset="0"/>
              </a:rPr>
              <a:t>new contact and add it to Address </a:t>
            </a:r>
            <a:r>
              <a:rPr lang="en-US" sz="2000" baseline="0" dirty="0" smtClean="0">
                <a:latin typeface="Calibri" panose="020F0502020204030204" pitchFamily="34" charset="0"/>
              </a:rPr>
              <a:t>Book</a:t>
            </a:r>
            <a:endParaRPr lang="ru-RU" sz="2000" baseline="0" dirty="0">
              <a:latin typeface="Calibri" panose="020F0502020204030204" pitchFamily="34" charset="0"/>
            </a:endParaRPr>
          </a:p>
          <a:p>
            <a:r>
              <a:rPr lang="en-US" sz="2000" baseline="0" dirty="0" smtClean="0">
                <a:latin typeface="Calibri" panose="020F0502020204030204" pitchFamily="34" charset="0"/>
              </a:rPr>
              <a:t>Get </a:t>
            </a:r>
            <a:r>
              <a:rPr lang="en-US" sz="2000" baseline="0" dirty="0">
                <a:latin typeface="Calibri" panose="020F0502020204030204" pitchFamily="34" charset="0"/>
              </a:rPr>
              <a:t>existed contact, modify and </a:t>
            </a:r>
            <a:r>
              <a:rPr lang="en-US" sz="2000" baseline="0" dirty="0" smtClean="0">
                <a:latin typeface="Calibri" panose="020F0502020204030204" pitchFamily="34" charset="0"/>
              </a:rPr>
              <a:t>save</a:t>
            </a:r>
            <a:endParaRPr lang="ru-RU" sz="2000" baseline="0" dirty="0">
              <a:latin typeface="Calibri" panose="020F0502020204030204" pitchFamily="34" charset="0"/>
            </a:endParaRPr>
          </a:p>
          <a:p>
            <a:r>
              <a:rPr lang="en-US" sz="2000" baseline="0" dirty="0" smtClean="0">
                <a:latin typeface="Calibri" panose="020F0502020204030204" pitchFamily="34" charset="0"/>
              </a:rPr>
              <a:t>Remove contact</a:t>
            </a:r>
            <a:endParaRPr lang="ru-RU" sz="2000" baseline="0" dirty="0">
              <a:latin typeface="Calibri" panose="020F0502020204030204" pitchFamily="34" charset="0"/>
            </a:endParaRPr>
          </a:p>
          <a:p>
            <a:r>
              <a:rPr lang="en-US" sz="2000" baseline="0" dirty="0" smtClean="0">
                <a:latin typeface="Calibri" panose="020F0502020204030204" pitchFamily="34" charset="0"/>
              </a:rPr>
              <a:t>Fetch </a:t>
            </a:r>
            <a:r>
              <a:rPr lang="en-US" sz="2000" baseline="0" dirty="0">
                <a:latin typeface="Calibri" panose="020F0502020204030204" pitchFamily="34" charset="0"/>
              </a:rPr>
              <a:t>all </a:t>
            </a:r>
            <a:r>
              <a:rPr lang="en-US" sz="2000" baseline="0" dirty="0" smtClean="0">
                <a:latin typeface="Calibri" panose="020F0502020204030204" pitchFamily="34" charset="0"/>
              </a:rPr>
              <a:t>groups (a Group </a:t>
            </a:r>
            <a:r>
              <a:rPr lang="en-US" sz="2000" baseline="0" dirty="0">
                <a:latin typeface="Calibri" panose="020F0502020204030204" pitchFamily="34" charset="0"/>
              </a:rPr>
              <a:t>is a logical union several </a:t>
            </a:r>
            <a:r>
              <a:rPr lang="en-US" sz="2000" baseline="0" dirty="0" smtClean="0">
                <a:latin typeface="Calibri" panose="020F0502020204030204" pitchFamily="34" charset="0"/>
              </a:rPr>
              <a:t>contacts)</a:t>
            </a:r>
            <a:endParaRPr lang="ru-RU" sz="2000" baseline="0" dirty="0">
              <a:latin typeface="Calibri" panose="020F0502020204030204" pitchFamily="34" charset="0"/>
            </a:endParaRPr>
          </a:p>
          <a:p>
            <a:r>
              <a:rPr lang="en-US" sz="2000" baseline="0" dirty="0" smtClean="0">
                <a:latin typeface="Calibri" panose="020F0502020204030204" pitchFamily="34" charset="0"/>
              </a:rPr>
              <a:t>Change </a:t>
            </a:r>
            <a:r>
              <a:rPr lang="en-US" sz="2000" baseline="0" dirty="0">
                <a:latin typeface="Calibri" panose="020F0502020204030204" pitchFamily="34" charset="0"/>
              </a:rPr>
              <a:t>name of group and </a:t>
            </a:r>
            <a:r>
              <a:rPr lang="en-US" sz="2000" baseline="0" dirty="0" smtClean="0">
                <a:latin typeface="Calibri" panose="020F0502020204030204" pitchFamily="34" charset="0"/>
              </a:rPr>
              <a:t>save</a:t>
            </a:r>
            <a:endParaRPr lang="ru-RU" sz="2000" baseline="0" dirty="0">
              <a:latin typeface="Calibri" panose="020F0502020204030204" pitchFamily="34" charset="0"/>
            </a:endParaRPr>
          </a:p>
          <a:p>
            <a:r>
              <a:rPr lang="en-US" sz="2000" baseline="0" dirty="0" smtClean="0">
                <a:latin typeface="Calibri" panose="020F0502020204030204" pitchFamily="34" charset="0"/>
              </a:rPr>
              <a:t>Remove group</a:t>
            </a:r>
            <a:endParaRPr lang="ru-RU" sz="2000" baseline="0" dirty="0">
              <a:latin typeface="Calibri" panose="020F0502020204030204" pitchFamily="34" charset="0"/>
            </a:endParaRPr>
          </a:p>
          <a:p>
            <a:r>
              <a:rPr lang="en-US" sz="2000" baseline="0" dirty="0" smtClean="0">
                <a:latin typeface="Calibri" panose="020F0502020204030204" pitchFamily="34" charset="0"/>
              </a:rPr>
              <a:t>Request </a:t>
            </a:r>
            <a:r>
              <a:rPr lang="en-US" sz="2000" baseline="0" dirty="0">
                <a:latin typeface="Calibri" panose="020F0502020204030204" pitchFamily="34" charset="0"/>
              </a:rPr>
              <a:t>permission for working with AddressBook data</a:t>
            </a:r>
            <a:endParaRPr lang="ru-RU" sz="2000" baseline="0" dirty="0">
              <a:latin typeface="Calibri" panose="020F0502020204030204" pitchFamily="34" charset="0"/>
            </a:endParaRPr>
          </a:p>
          <a:p>
            <a:r>
              <a:rPr lang="en-US" sz="2000" baseline="0" dirty="0" smtClean="0">
                <a:latin typeface="Calibri" panose="020F0502020204030204" pitchFamily="34" charset="0"/>
              </a:rPr>
              <a:t>Get </a:t>
            </a:r>
            <a:r>
              <a:rPr lang="en-US" sz="2000" baseline="0" dirty="0">
                <a:latin typeface="Calibri" panose="020F0502020204030204" pitchFamily="34" charset="0"/>
              </a:rPr>
              <a:t>information about current permissions</a:t>
            </a:r>
            <a:endParaRPr lang="ru-RU" sz="2000" baseline="0" dirty="0">
              <a:latin typeface="Calibri" panose="020F0502020204030204" pitchFamily="34" charset="0"/>
            </a:endParaRPr>
          </a:p>
          <a:p>
            <a:r>
              <a:rPr lang="en-US" sz="2000" baseline="0" dirty="0" smtClean="0">
                <a:latin typeface="Calibri" panose="020F0502020204030204" pitchFamily="34" charset="0"/>
              </a:rPr>
              <a:t>Learn </a:t>
            </a:r>
            <a:r>
              <a:rPr lang="en-US" sz="2000" baseline="0" dirty="0">
                <a:latin typeface="Calibri" panose="020F0502020204030204" pitchFamily="34" charset="0"/>
              </a:rPr>
              <a:t>when other process or </a:t>
            </a:r>
            <a:r>
              <a:rPr lang="en-US" sz="2000" baseline="0" dirty="0" smtClean="0">
                <a:latin typeface="Calibri" panose="020F0502020204030204" pitchFamily="34" charset="0"/>
              </a:rPr>
              <a:t>client </a:t>
            </a:r>
            <a:r>
              <a:rPr lang="en-US" sz="2000" baseline="0" dirty="0">
                <a:latin typeface="Calibri" panose="020F0502020204030204" pitchFamily="34" charset="0"/>
              </a:rPr>
              <a:t>changed data in AddressBook</a:t>
            </a:r>
            <a:endParaRPr lang="ru-RU" sz="2000" baseline="0" dirty="0">
              <a:latin typeface="Calibri" panose="020F050202020403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8225" y="2034358"/>
            <a:ext cx="2775775" cy="2851061"/>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a:t>3</a:t>
            </a:r>
            <a:r>
              <a:rPr lang="en-US" dirty="0" smtClean="0"/>
              <a:t>0</a:t>
            </a:r>
          </a:p>
        </p:txBody>
      </p:sp>
    </p:spTree>
    <p:extLst>
      <p:ext uri="{BB962C8B-B14F-4D97-AF65-F5344CB8AC3E}">
        <p14:creationId xmlns:p14="http://schemas.microsoft.com/office/powerpoint/2010/main" val="209173117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Enhanced style designer</a:t>
            </a:r>
            <a:endParaRPr lang="en-US" baseline="0" dirty="0">
              <a:latin typeface="Calibri" panose="020F0502020204030204" pitchFamily="34" charset="0"/>
            </a:endParaRPr>
          </a:p>
        </p:txBody>
      </p:sp>
      <p:sp>
        <p:nvSpPr>
          <p:cNvPr id="3" name="Text Placeholder 2"/>
          <p:cNvSpPr>
            <a:spLocks noGrp="1"/>
          </p:cNvSpPr>
          <p:nvPr>
            <p:ph type="body" idx="1"/>
          </p:nvPr>
        </p:nvSpPr>
        <p:spPr>
          <a:xfrm>
            <a:off x="465992" y="1285875"/>
            <a:ext cx="3913127" cy="3508133"/>
          </a:xfrm>
        </p:spPr>
        <p:txBody>
          <a:bodyPr/>
          <a:lstStyle/>
          <a:p>
            <a:r>
              <a:rPr lang="en-US" dirty="0" smtClean="0"/>
              <a:t>Wholly redesigned FireMonkey IDE integrated style designer</a:t>
            </a:r>
          </a:p>
          <a:p>
            <a:pPr lvl="1"/>
            <a:r>
              <a:rPr lang="en-US" sz="2000" dirty="0" smtClean="0"/>
              <a:t>Uses existing structure view and selectors</a:t>
            </a:r>
          </a:p>
          <a:p>
            <a:pPr lvl="1"/>
            <a:r>
              <a:rPr lang="en-US" sz="2000" dirty="0" smtClean="0"/>
              <a:t>Feels more natural to work with</a:t>
            </a:r>
            <a:endParaRPr lang="en-US"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9084" y="1085848"/>
            <a:ext cx="3964038" cy="3100387"/>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3</a:t>
            </a:r>
            <a:r>
              <a:rPr lang="en-US" dirty="0"/>
              <a:t>1</a:t>
            </a:r>
            <a:endParaRPr lang="en-US" dirty="0" smtClean="0"/>
          </a:p>
        </p:txBody>
      </p:sp>
    </p:spTree>
    <p:extLst>
      <p:ext uri="{BB962C8B-B14F-4D97-AF65-F5344CB8AC3E}">
        <p14:creationId xmlns:p14="http://schemas.microsoft.com/office/powerpoint/2010/main" val="3727527923"/>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992" y="194997"/>
            <a:ext cx="2637816" cy="1228118"/>
          </a:xfrm>
        </p:spPr>
        <p:txBody>
          <a:bodyPr/>
          <a:lstStyle/>
          <a:p>
            <a:r>
              <a:rPr lang="en-US" baseline="0" dirty="0" smtClean="0">
                <a:latin typeface="Calibri" panose="020F0502020204030204" pitchFamily="34" charset="0"/>
              </a:rPr>
              <a:t>New Listview Item designer</a:t>
            </a:r>
            <a:endParaRPr lang="en-US" baseline="0" dirty="0">
              <a:latin typeface="Calibri" panose="020F0502020204030204" pitchFamily="34" charset="0"/>
            </a:endParaRPr>
          </a:p>
        </p:txBody>
      </p:sp>
      <p:sp>
        <p:nvSpPr>
          <p:cNvPr id="3" name="Text Placeholder 2"/>
          <p:cNvSpPr>
            <a:spLocks noGrp="1"/>
          </p:cNvSpPr>
          <p:nvPr>
            <p:ph type="body" idx="1"/>
          </p:nvPr>
        </p:nvSpPr>
        <p:spPr>
          <a:xfrm>
            <a:off x="465992" y="1423115"/>
            <a:ext cx="2637816" cy="3370892"/>
          </a:xfrm>
        </p:spPr>
        <p:txBody>
          <a:bodyPr/>
          <a:lstStyle/>
          <a:p>
            <a:r>
              <a:rPr lang="en-US" baseline="0" dirty="0" smtClean="0">
                <a:latin typeface="Calibri" panose="020F0502020204030204" pitchFamily="34" charset="0"/>
              </a:rPr>
              <a:t>Edit structure of listview items in place by toggling design and edit mode</a:t>
            </a:r>
          </a:p>
          <a:p>
            <a:r>
              <a:rPr lang="en-US" dirty="0" smtClean="0">
                <a:latin typeface="Calibri" panose="020F0502020204030204" pitchFamily="34" charset="0"/>
              </a:rPr>
              <a:t>Extended flexibility in list view items structure</a:t>
            </a:r>
            <a:endParaRPr lang="en-US" baseline="0" dirty="0">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4057" y="365284"/>
            <a:ext cx="5658924" cy="4428723"/>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32</a:t>
            </a:r>
          </a:p>
        </p:txBody>
      </p:sp>
    </p:spTree>
    <p:extLst>
      <p:ext uri="{BB962C8B-B14F-4D97-AF65-F5344CB8AC3E}">
        <p14:creationId xmlns:p14="http://schemas.microsoft.com/office/powerpoint/2010/main" val="1475406223"/>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992" y="194997"/>
            <a:ext cx="8006496" cy="690830"/>
          </a:xfrm>
        </p:spPr>
        <p:txBody>
          <a:bodyPr>
            <a:normAutofit fontScale="90000"/>
          </a:bodyPr>
          <a:lstStyle/>
          <a:p>
            <a:r>
              <a:rPr lang="en-US" baseline="0" dirty="0" smtClean="0">
                <a:latin typeface="Calibri" panose="020F0502020204030204" pitchFamily="34" charset="0"/>
              </a:rPr>
              <a:t>Firemonkey Font Styles with font faces support</a:t>
            </a:r>
            <a:endParaRPr lang="en-US" baseline="0" dirty="0">
              <a:latin typeface="Calibri" panose="020F0502020204030204" pitchFamily="34" charset="0"/>
            </a:endParaRPr>
          </a:p>
        </p:txBody>
      </p:sp>
      <p:sp>
        <p:nvSpPr>
          <p:cNvPr id="3" name="Text Placeholder 2"/>
          <p:cNvSpPr>
            <a:spLocks noGrp="1"/>
          </p:cNvSpPr>
          <p:nvPr>
            <p:ph type="body" idx="1"/>
          </p:nvPr>
        </p:nvSpPr>
        <p:spPr/>
        <p:txBody>
          <a:bodyPr>
            <a:normAutofit/>
          </a:bodyPr>
          <a:lstStyle/>
          <a:p>
            <a:r>
              <a:rPr lang="en-US" sz="2600" baseline="0" dirty="0">
                <a:latin typeface="Calibri" panose="020F0502020204030204" pitchFamily="34" charset="0"/>
              </a:rPr>
              <a:t>TFont.Style property</a:t>
            </a:r>
          </a:p>
          <a:p>
            <a:pPr lvl="1"/>
            <a:r>
              <a:rPr lang="en-US" sz="2000" baseline="0" dirty="0" smtClean="0">
                <a:latin typeface="Calibri" panose="020F0502020204030204" pitchFamily="34" charset="0"/>
              </a:rPr>
              <a:t>Regular styles</a:t>
            </a:r>
          </a:p>
          <a:p>
            <a:r>
              <a:rPr lang="en-US" sz="2600" baseline="0" dirty="0" smtClean="0">
                <a:latin typeface="Calibri" panose="020F0502020204030204" pitchFamily="34" charset="0"/>
              </a:rPr>
              <a:t>TFont.StyleExt property</a:t>
            </a:r>
          </a:p>
          <a:p>
            <a:pPr lvl="1"/>
            <a:r>
              <a:rPr lang="en-US" sz="2000" baseline="0" dirty="0" smtClean="0">
                <a:latin typeface="Calibri" panose="020F0502020204030204" pitchFamily="34" charset="0"/>
              </a:rPr>
              <a:t>S</a:t>
            </a:r>
            <a:r>
              <a:rPr lang="en-US" sz="2000" baseline="0" dirty="0">
                <a:latin typeface="Calibri" panose="020F0502020204030204" pitchFamily="34" charset="0"/>
              </a:rPr>
              <a:t>upports font </a:t>
            </a:r>
            <a:r>
              <a:rPr lang="en-US" sz="2000" baseline="0" dirty="0" smtClean="0">
                <a:latin typeface="Calibri" panose="020F0502020204030204" pitchFamily="34" charset="0"/>
              </a:rPr>
              <a:t>faces</a:t>
            </a:r>
          </a:p>
          <a:p>
            <a:pPr lvl="1"/>
            <a:endParaRPr lang="en-US" sz="2000" baseline="0" dirty="0">
              <a:latin typeface="Calibri" panose="020F0502020204030204" pitchFamily="34" charset="0"/>
            </a:endParaRPr>
          </a:p>
          <a:p>
            <a:pPr lvl="1"/>
            <a:endParaRPr lang="en-US" sz="2000" baseline="0" dirty="0" smtClean="0">
              <a:latin typeface="Calibri" panose="020F0502020204030204" pitchFamily="34" charset="0"/>
            </a:endParaRPr>
          </a:p>
          <a:p>
            <a:pPr marL="0" indent="0">
              <a:buNone/>
            </a:pPr>
            <a:r>
              <a:rPr lang="en-US" sz="1400" b="1" baseline="0" dirty="0">
                <a:latin typeface="Courier New" panose="02070309020205020404" pitchFamily="49" charset="0"/>
                <a:cs typeface="Courier New" panose="02070309020205020404" pitchFamily="49" charset="0"/>
              </a:rPr>
              <a:t>TFontStyleExt = </a:t>
            </a:r>
            <a:r>
              <a:rPr lang="en-US" sz="1400" b="1" baseline="0" dirty="0" smtClean="0">
                <a:latin typeface="Courier New" panose="02070309020205020404" pitchFamily="49" charset="0"/>
                <a:cs typeface="Courier New" panose="02070309020205020404" pitchFamily="49" charset="0"/>
              </a:rPr>
              <a:t>record</a:t>
            </a:r>
            <a:endParaRPr lang="en-US" sz="1400" b="1" baseline="0" dirty="0">
              <a:latin typeface="Courier New" panose="02070309020205020404" pitchFamily="49" charset="0"/>
              <a:cs typeface="Courier New" panose="02070309020205020404" pitchFamily="49" charset="0"/>
            </a:endParaRPr>
          </a:p>
          <a:p>
            <a:pPr marL="0" indent="0">
              <a:buNone/>
            </a:pPr>
            <a:r>
              <a:rPr lang="en-US" sz="1400" b="1" baseline="0" dirty="0">
                <a:latin typeface="Courier New" panose="02070309020205020404" pitchFamily="49" charset="0"/>
                <a:cs typeface="Courier New" panose="02070309020205020404" pitchFamily="49" charset="0"/>
              </a:rPr>
              <a:t> SimpleStyle: TFontStyles;</a:t>
            </a:r>
          </a:p>
          <a:p>
            <a:pPr marL="0" indent="0">
              <a:buNone/>
            </a:pPr>
            <a:r>
              <a:rPr lang="en-US" sz="1400" b="1" baseline="0" dirty="0">
                <a:latin typeface="Courier New" panose="02070309020205020404" pitchFamily="49" charset="0"/>
                <a:cs typeface="Courier New" panose="02070309020205020404" pitchFamily="49" charset="0"/>
              </a:rPr>
              <a:t> Weight: TFontWeight;</a:t>
            </a:r>
          </a:p>
          <a:p>
            <a:pPr marL="0" indent="0">
              <a:buNone/>
            </a:pPr>
            <a:r>
              <a:rPr lang="en-US" sz="1400" b="1" baseline="0" dirty="0">
                <a:latin typeface="Courier New" panose="02070309020205020404" pitchFamily="49" charset="0"/>
                <a:cs typeface="Courier New" panose="02070309020205020404" pitchFamily="49" charset="0"/>
              </a:rPr>
              <a:t> Slant: TFontSlant;</a:t>
            </a:r>
          </a:p>
          <a:p>
            <a:pPr marL="0" indent="0">
              <a:buNone/>
            </a:pPr>
            <a:r>
              <a:rPr lang="en-US" sz="1400" b="1" baseline="0" dirty="0">
                <a:latin typeface="Courier New" panose="02070309020205020404" pitchFamily="49" charset="0"/>
                <a:cs typeface="Courier New" panose="02070309020205020404" pitchFamily="49" charset="0"/>
              </a:rPr>
              <a:t> Stretch: TFontStretch</a:t>
            </a:r>
            <a:r>
              <a:rPr lang="en-US" sz="1400" b="1" baseline="0" dirty="0" smtClean="0">
                <a:latin typeface="Courier New" panose="02070309020205020404" pitchFamily="49" charset="0"/>
                <a:cs typeface="Courier New" panose="02070309020205020404" pitchFamily="49" charset="0"/>
              </a:rPr>
              <a:t>;</a:t>
            </a:r>
            <a:endParaRPr lang="en-US" sz="1400" b="1" baseline="0" dirty="0">
              <a:latin typeface="Courier New" panose="02070309020205020404" pitchFamily="49" charset="0"/>
              <a:cs typeface="Courier New" panose="02070309020205020404" pitchFamily="49" charset="0"/>
            </a:endParaRPr>
          </a:p>
          <a:p>
            <a:pPr marL="0" indent="0">
              <a:buNone/>
            </a:pPr>
            <a:r>
              <a:rPr lang="en-US" sz="1400" b="1" baseline="0" dirty="0">
                <a:latin typeface="Courier New" panose="02070309020205020404" pitchFamily="49" charset="0"/>
                <a:cs typeface="Courier New" panose="02070309020205020404" pitchFamily="49" charset="0"/>
              </a:rPr>
              <a:t>end</a:t>
            </a:r>
            <a:r>
              <a:rPr lang="en-US" sz="1400" b="1" baseline="0" dirty="0" smtClean="0">
                <a:latin typeface="Courier New" panose="02070309020205020404" pitchFamily="49" charset="0"/>
                <a:cs typeface="Courier New" panose="02070309020205020404" pitchFamily="49" charset="0"/>
              </a:rPr>
              <a:t>;</a:t>
            </a:r>
            <a:endParaRPr lang="en-US" sz="1400" b="1" baseline="0" dirty="0">
              <a:latin typeface="Courier New" panose="02070309020205020404" pitchFamily="49" charset="0"/>
              <a:cs typeface="Courier New" panose="02070309020205020404" pitchFamily="49" charset="0"/>
            </a:endParaRPr>
          </a:p>
        </p:txBody>
      </p:sp>
      <p:pic>
        <p:nvPicPr>
          <p:cNvPr id="4" name="Content Placeholder 3"/>
          <p:cNvPicPr>
            <a:picLocks noGrp="1" noChangeAspect="1"/>
          </p:cNvPicPr>
          <p:nvPr>
            <p:ph idx="1"/>
          </p:nvPr>
        </p:nvPicPr>
        <p:blipFill>
          <a:blip r:embed="rId2"/>
          <a:stretch>
            <a:fillRect/>
          </a:stretch>
        </p:blipFill>
        <p:spPr>
          <a:xfrm>
            <a:off x="4802445" y="1285875"/>
            <a:ext cx="4124325" cy="3295650"/>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33</a:t>
            </a:r>
          </a:p>
        </p:txBody>
      </p:sp>
    </p:spTree>
    <p:extLst>
      <p:ext uri="{BB962C8B-B14F-4D97-AF65-F5344CB8AC3E}">
        <p14:creationId xmlns:p14="http://schemas.microsoft.com/office/powerpoint/2010/main" val="329998865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firemonkey features</a:t>
            </a:r>
            <a:endParaRPr lang="en-US" dirty="0"/>
          </a:p>
        </p:txBody>
      </p:sp>
      <p:sp>
        <p:nvSpPr>
          <p:cNvPr id="3" name="Text Placeholder 2"/>
          <p:cNvSpPr>
            <a:spLocks noGrp="1"/>
          </p:cNvSpPr>
          <p:nvPr>
            <p:ph type="body" idx="1"/>
          </p:nvPr>
        </p:nvSpPr>
        <p:spPr/>
        <p:txBody>
          <a:bodyPr/>
          <a:lstStyle/>
          <a:p>
            <a:r>
              <a:rPr lang="en-US" sz="2400" dirty="0" smtClean="0">
                <a:latin typeface="Calibri" panose="020F0502020204030204" pitchFamily="34" charset="0"/>
              </a:rPr>
              <a:t>New </a:t>
            </a:r>
            <a:r>
              <a:rPr lang="en-US" sz="2400" dirty="0">
                <a:latin typeface="Calibri" panose="020F0502020204030204" pitchFamily="34" charset="0"/>
              </a:rPr>
              <a:t>dialog </a:t>
            </a:r>
            <a:r>
              <a:rPr lang="en-US" sz="2400" dirty="0" smtClean="0">
                <a:latin typeface="Calibri" panose="020F0502020204030204" pitchFamily="34" charset="0"/>
              </a:rPr>
              <a:t>services</a:t>
            </a:r>
          </a:p>
          <a:p>
            <a:r>
              <a:rPr lang="en-US" sz="2400" dirty="0" smtClean="0">
                <a:latin typeface="Calibri" panose="020F0502020204030204" pitchFamily="34" charset="0"/>
              </a:rPr>
              <a:t>Extended </a:t>
            </a:r>
            <a:r>
              <a:rPr lang="en-US" sz="2400" dirty="0">
                <a:latin typeface="Calibri" panose="020F0502020204030204" pitchFamily="34" charset="0"/>
              </a:rPr>
              <a:t>clipboard </a:t>
            </a:r>
            <a:r>
              <a:rPr lang="en-US" sz="2400" dirty="0" smtClean="0">
                <a:latin typeface="Calibri" panose="020F0502020204030204" pitchFamily="34" charset="0"/>
              </a:rPr>
              <a:t>services</a:t>
            </a:r>
          </a:p>
          <a:p>
            <a:pPr lvl="1"/>
            <a:r>
              <a:rPr lang="en-US" sz="2000" dirty="0" smtClean="0">
                <a:latin typeface="Calibri" panose="020F0502020204030204" pitchFamily="34" charset="0"/>
              </a:rPr>
              <a:t>For text, images, and custom formats</a:t>
            </a:r>
            <a:endParaRPr lang="en-US" sz="2000" dirty="0">
              <a:latin typeface="Calibri" panose="020F0502020204030204" pitchFamily="34" charset="0"/>
            </a:endParaRPr>
          </a:p>
          <a:p>
            <a:r>
              <a:rPr lang="en-US" sz="2400" dirty="0" smtClean="0">
                <a:latin typeface="Calibri" panose="020F0502020204030204" pitchFamily="34" charset="0"/>
              </a:rPr>
              <a:t>Support for accelerator keys on Windows</a:t>
            </a:r>
          </a:p>
          <a:p>
            <a:pPr lvl="1"/>
            <a:r>
              <a:rPr lang="en-US" sz="2000" dirty="0" smtClean="0">
                <a:latin typeface="Calibri" panose="020F0502020204030204" pitchFamily="34" charset="0"/>
              </a:rPr>
              <a:t>And focus controls support for labels </a:t>
            </a:r>
          </a:p>
          <a:p>
            <a:r>
              <a:rPr lang="en-US" sz="2400" dirty="0" smtClean="0">
                <a:latin typeface="Calibri" panose="020F0502020204030204" pitchFamily="34" charset="0"/>
              </a:rPr>
              <a:t>Touch animation support for ListView</a:t>
            </a:r>
            <a:endParaRPr lang="en-US" dirty="0"/>
          </a:p>
        </p:txBody>
      </p:sp>
      <p:sp>
        <p:nvSpPr>
          <p:cNvPr id="4"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34</a:t>
            </a:r>
          </a:p>
        </p:txBody>
      </p:sp>
    </p:spTree>
    <p:extLst>
      <p:ext uri="{BB962C8B-B14F-4D97-AF65-F5344CB8AC3E}">
        <p14:creationId xmlns:p14="http://schemas.microsoft.com/office/powerpoint/2010/main" val="3722700194"/>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FireUI App Preview (on device)</a:t>
            </a:r>
            <a:endParaRPr lang="en-US" baseline="0" dirty="0">
              <a:latin typeface="Calibri" panose="020F050202020403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278" y="932166"/>
            <a:ext cx="7159447" cy="3913090"/>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35</a:t>
            </a:r>
          </a:p>
        </p:txBody>
      </p:sp>
    </p:spTree>
    <p:extLst>
      <p:ext uri="{BB962C8B-B14F-4D97-AF65-F5344CB8AC3E}">
        <p14:creationId xmlns:p14="http://schemas.microsoft.com/office/powerpoint/2010/main" val="833827118"/>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aseline="0" dirty="0" smtClean="0">
                <a:latin typeface="Calibri" panose="020F0502020204030204" pitchFamily="34" charset="0"/>
              </a:rPr>
              <a:t>Why Windows 10?</a:t>
            </a:r>
            <a:endParaRPr lang="en-US" baseline="0" dirty="0">
              <a:latin typeface="Calibri" panose="020F0502020204030204" pitchFamily="34" charset="0"/>
            </a:endParaRPr>
          </a:p>
        </p:txBody>
      </p:sp>
      <p:sp>
        <p:nvSpPr>
          <p:cNvPr id="5" name="Text Placeholder 4"/>
          <p:cNvSpPr>
            <a:spLocks noGrp="1"/>
          </p:cNvSpPr>
          <p:nvPr>
            <p:ph type="body" idx="1"/>
          </p:nvPr>
        </p:nvSpPr>
        <p:spPr/>
        <p:txBody>
          <a:bodyPr/>
          <a:lstStyle/>
          <a:p>
            <a:r>
              <a:rPr lang="en-US" sz="2400" dirty="0" smtClean="0"/>
              <a:t>The fastest adoption rate for Windows</a:t>
            </a:r>
          </a:p>
          <a:p>
            <a:pPr lvl="1"/>
            <a:r>
              <a:rPr lang="en-US" sz="2000" dirty="0" smtClean="0"/>
              <a:t>270 Million Windows 10 devices as of March 30</a:t>
            </a:r>
            <a:r>
              <a:rPr lang="en-US" sz="2000" baseline="30000" dirty="0" smtClean="0"/>
              <a:t>th</a:t>
            </a:r>
            <a:r>
              <a:rPr lang="en-US" sz="2000" dirty="0" smtClean="0"/>
              <a:t> 2016</a:t>
            </a:r>
          </a:p>
          <a:p>
            <a:pPr lvl="1"/>
            <a:r>
              <a:rPr lang="en-US" sz="2000" dirty="0" smtClean="0"/>
              <a:t>Gaining enterprise adoption</a:t>
            </a:r>
          </a:p>
          <a:p>
            <a:pPr lvl="1"/>
            <a:endParaRPr lang="en-US" sz="2000" dirty="0"/>
          </a:p>
          <a:p>
            <a:r>
              <a:rPr lang="en-US" sz="2400" dirty="0" smtClean="0"/>
              <a:t>VCL offers the best migration path to Windows 10</a:t>
            </a:r>
          </a:p>
          <a:p>
            <a:pPr lvl="1"/>
            <a:r>
              <a:rPr lang="en-US" sz="2000" dirty="0" smtClean="0"/>
              <a:t>Still retaining support for older versions of Windows</a:t>
            </a:r>
          </a:p>
          <a:p>
            <a:pPr lvl="1"/>
            <a:r>
              <a:rPr lang="en-US" sz="2000" dirty="0" smtClean="0"/>
              <a:t>Deploy to Windows 10 store via project Centennial (coming from Microsoft)</a:t>
            </a:r>
            <a:endParaRPr lang="en-US" sz="2000" dirty="0"/>
          </a:p>
        </p:txBody>
      </p:sp>
      <p:pic>
        <p:nvPicPr>
          <p:cNvPr id="6" name="Picture 5"/>
          <p:cNvPicPr>
            <a:picLocks noChangeAspect="1"/>
          </p:cNvPicPr>
          <p:nvPr/>
        </p:nvPicPr>
        <p:blipFill>
          <a:blip r:embed="rId2"/>
          <a:stretch>
            <a:fillRect/>
          </a:stretch>
        </p:blipFill>
        <p:spPr>
          <a:xfrm>
            <a:off x="7451813" y="414296"/>
            <a:ext cx="1343110" cy="1343110"/>
          </a:xfrm>
          <a:prstGeom prst="rect">
            <a:avLst/>
          </a:prstGeom>
        </p:spPr>
      </p:pic>
      <p:sp>
        <p:nvSpPr>
          <p:cNvPr id="7"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36</a:t>
            </a:r>
          </a:p>
        </p:txBody>
      </p:sp>
    </p:spTree>
    <p:extLst>
      <p:ext uri="{BB962C8B-B14F-4D97-AF65-F5344CB8AC3E}">
        <p14:creationId xmlns:p14="http://schemas.microsoft.com/office/powerpoint/2010/main" val="3212323688"/>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aseline="0" dirty="0" smtClean="0">
                <a:latin typeface="Calibri" panose="020F0502020204030204" pitchFamily="34" charset="0"/>
              </a:rPr>
              <a:t>RAD Studio Windows 10 Support</a:t>
            </a:r>
            <a:endParaRPr lang="en-US" baseline="0" dirty="0">
              <a:latin typeface="Calibri" panose="020F0502020204030204" pitchFamily="34" charset="0"/>
            </a:endParaRPr>
          </a:p>
        </p:txBody>
      </p:sp>
      <p:sp>
        <p:nvSpPr>
          <p:cNvPr id="6" name="Content Placeholder 5"/>
          <p:cNvSpPr>
            <a:spLocks noGrp="1"/>
          </p:cNvSpPr>
          <p:nvPr>
            <p:ph type="body" idx="1"/>
          </p:nvPr>
        </p:nvSpPr>
        <p:spPr>
          <a:xfrm>
            <a:off x="465992" y="1285875"/>
            <a:ext cx="7486712" cy="3508132"/>
          </a:xfrm>
        </p:spPr>
        <p:txBody>
          <a:bodyPr/>
          <a:lstStyle/>
          <a:p>
            <a:r>
              <a:rPr lang="en-US" sz="2400" baseline="0" dirty="0" smtClean="0">
                <a:latin typeface="Calibri" panose="020F0502020204030204" pitchFamily="34" charset="0"/>
              </a:rPr>
              <a:t>Unparalleled support for Windows platform</a:t>
            </a:r>
          </a:p>
          <a:p>
            <a:pPr lvl="1"/>
            <a:r>
              <a:rPr lang="en-US" sz="2000" baseline="0" dirty="0" smtClean="0">
                <a:latin typeface="Calibri" panose="020F0502020204030204" pitchFamily="34" charset="0"/>
              </a:rPr>
              <a:t>The VCL is the best and most complete component library for native Windows</a:t>
            </a:r>
          </a:p>
          <a:p>
            <a:pPr lvl="1"/>
            <a:r>
              <a:rPr lang="en-US" sz="2000" baseline="0" dirty="0">
                <a:latin typeface="Calibri" panose="020F0502020204030204" pitchFamily="34" charset="0"/>
              </a:rPr>
              <a:t>I</a:t>
            </a:r>
            <a:r>
              <a:rPr lang="en-US" sz="2000" baseline="0" dirty="0" smtClean="0">
                <a:latin typeface="Calibri" panose="020F0502020204030204" pitchFamily="34" charset="0"/>
              </a:rPr>
              <a:t>ntegrating Win32, Win64 and also WinRT APIs</a:t>
            </a:r>
          </a:p>
          <a:p>
            <a:r>
              <a:rPr lang="en-US" sz="2400" baseline="0" dirty="0" smtClean="0">
                <a:latin typeface="Calibri" panose="020F0502020204030204" pitchFamily="34" charset="0"/>
              </a:rPr>
              <a:t>Windows 10 Specific</a:t>
            </a:r>
            <a:r>
              <a:rPr lang="en-US" sz="2400" dirty="0" smtClean="0">
                <a:latin typeface="Calibri" panose="020F0502020204030204" pitchFamily="34" charset="0"/>
              </a:rPr>
              <a:t> Components</a:t>
            </a:r>
            <a:endParaRPr lang="en-US" sz="2400" baseline="0" dirty="0" smtClean="0">
              <a:latin typeface="Calibri" panose="020F0502020204030204" pitchFamily="34" charset="0"/>
            </a:endParaRPr>
          </a:p>
          <a:p>
            <a:pPr lvl="1"/>
            <a:r>
              <a:rPr lang="en-US" sz="2000" baseline="0" dirty="0" smtClean="0">
                <a:latin typeface="Calibri" panose="020F0502020204030204" pitchFamily="34" charset="0"/>
              </a:rPr>
              <a:t>New Windows 10 UI controls</a:t>
            </a:r>
          </a:p>
          <a:p>
            <a:pPr lvl="1"/>
            <a:r>
              <a:rPr lang="en-US" sz="2000" baseline="0" dirty="0" smtClean="0">
                <a:latin typeface="Calibri" panose="020F0502020204030204" pitchFamily="34" charset="0"/>
              </a:rPr>
              <a:t>Windows 10 notifications </a:t>
            </a:r>
            <a:br>
              <a:rPr lang="en-US" sz="2000" baseline="0" dirty="0" smtClean="0">
                <a:latin typeface="Calibri" panose="020F0502020204030204" pitchFamily="34" charset="0"/>
              </a:rPr>
            </a:br>
            <a:r>
              <a:rPr lang="en-US" sz="2000" baseline="0" dirty="0" smtClean="0">
                <a:latin typeface="Calibri" panose="020F0502020204030204" pitchFamily="34" charset="0"/>
              </a:rPr>
              <a:t>and contracts components</a:t>
            </a:r>
          </a:p>
          <a:p>
            <a:pPr lvl="1"/>
            <a:r>
              <a:rPr lang="en-US" sz="2000" dirty="0" smtClean="0">
                <a:latin typeface="Calibri" panose="020F0502020204030204" pitchFamily="34" charset="0"/>
              </a:rPr>
              <a:t>Available since 10 Seattle</a:t>
            </a:r>
            <a:endParaRPr lang="en-US" sz="2000" baseline="0" dirty="0" smtClean="0">
              <a:latin typeface="Calibri" panose="020F0502020204030204" pitchFamily="34" charset="0"/>
            </a:endParaRPr>
          </a:p>
        </p:txBody>
      </p:sp>
      <p:pic>
        <p:nvPicPr>
          <p:cNvPr id="7" name="Picture 6"/>
          <p:cNvPicPr>
            <a:picLocks noChangeAspect="1"/>
          </p:cNvPicPr>
          <p:nvPr/>
        </p:nvPicPr>
        <p:blipFill>
          <a:blip r:embed="rId2"/>
          <a:stretch>
            <a:fillRect/>
          </a:stretch>
        </p:blipFill>
        <p:spPr>
          <a:xfrm>
            <a:off x="5820548" y="2888828"/>
            <a:ext cx="3200400" cy="1986456"/>
          </a:xfrm>
          <a:prstGeom prst="rect">
            <a:avLst/>
          </a:prstGeom>
        </p:spPr>
      </p:pic>
      <p:sp>
        <p:nvSpPr>
          <p:cNvPr id="8"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37</a:t>
            </a:r>
          </a:p>
        </p:txBody>
      </p:sp>
    </p:spTree>
    <p:extLst>
      <p:ext uri="{BB962C8B-B14F-4D97-AF65-F5344CB8AC3E}">
        <p14:creationId xmlns:p14="http://schemas.microsoft.com/office/powerpoint/2010/main" val="417155672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Native Windows / VCL in 10.1 berlin</a:t>
            </a:r>
            <a:endParaRPr lang="en-US" baseline="0" dirty="0">
              <a:latin typeface="Calibri" panose="020F0502020204030204" pitchFamily="34" charset="0"/>
            </a:endParaRPr>
          </a:p>
        </p:txBody>
      </p:sp>
      <p:sp>
        <p:nvSpPr>
          <p:cNvPr id="3" name="Content Placeholder 2"/>
          <p:cNvSpPr>
            <a:spLocks noGrp="1"/>
          </p:cNvSpPr>
          <p:nvPr>
            <p:ph type="body" idx="1"/>
          </p:nvPr>
        </p:nvSpPr>
        <p:spPr/>
        <p:txBody>
          <a:bodyPr/>
          <a:lstStyle/>
          <a:p>
            <a:r>
              <a:rPr lang="en-US" sz="2400" baseline="0" dirty="0">
                <a:latin typeface="Calibri" panose="020F0502020204030204" pitchFamily="34" charset="0"/>
              </a:rPr>
              <a:t>Improvements in WinRT </a:t>
            </a:r>
            <a:r>
              <a:rPr lang="en-US" sz="2400" baseline="0" dirty="0" smtClean="0">
                <a:latin typeface="Calibri" panose="020F0502020204030204" pitchFamily="34" charset="0"/>
              </a:rPr>
              <a:t>bridge</a:t>
            </a:r>
          </a:p>
          <a:p>
            <a:pPr lvl="1"/>
            <a:r>
              <a:rPr lang="en-US" sz="2000" baseline="0" dirty="0">
                <a:latin typeface="Calibri" panose="020F0502020204030204" pitchFamily="34" charset="0"/>
              </a:rPr>
              <a:t>Bluetooth LE support for Windows </a:t>
            </a:r>
            <a:r>
              <a:rPr lang="en-US" sz="2000" baseline="0" dirty="0" smtClean="0">
                <a:latin typeface="Calibri" panose="020F0502020204030204" pitchFamily="34" charset="0"/>
              </a:rPr>
              <a:t>10</a:t>
            </a:r>
          </a:p>
          <a:p>
            <a:r>
              <a:rPr lang="en-US" sz="2400" baseline="0" dirty="0" smtClean="0">
                <a:latin typeface="Calibri" panose="020F0502020204030204" pitchFamily="34" charset="0"/>
              </a:rPr>
              <a:t>More platform APIs</a:t>
            </a:r>
          </a:p>
          <a:p>
            <a:pPr lvl="1"/>
            <a:r>
              <a:rPr lang="en-US" sz="2000" baseline="0" dirty="0" smtClean="0">
                <a:latin typeface="Calibri" panose="020F0502020204030204" pitchFamily="34" charset="0"/>
              </a:rPr>
              <a:t>And also DirectX 12</a:t>
            </a:r>
          </a:p>
          <a:p>
            <a:r>
              <a:rPr lang="en-US" sz="2400" dirty="0" smtClean="0">
                <a:latin typeface="Calibri" panose="020F0502020204030204" pitchFamily="34" charset="0"/>
              </a:rPr>
              <a:t>Further scaling, HighDPI and Multi Monitor support improvements</a:t>
            </a:r>
            <a:endParaRPr lang="en-US" sz="2400" baseline="0" dirty="0" smtClean="0">
              <a:latin typeface="Calibri" panose="020F0502020204030204" pitchFamily="34" charset="0"/>
            </a:endParaRPr>
          </a:p>
        </p:txBody>
      </p:sp>
      <p:sp>
        <p:nvSpPr>
          <p:cNvPr id="4" name="Slide Number Placeholder 3"/>
          <p:cNvSpPr>
            <a:spLocks noGrp="1"/>
          </p:cNvSpPr>
          <p:nvPr>
            <p:ph type="sldNum" sz="quarter" idx="4294967295"/>
          </p:nvPr>
        </p:nvSpPr>
        <p:spPr/>
        <p:txBody>
          <a:bodyPr/>
          <a:lstStyle/>
          <a:p>
            <a:pPr>
              <a:defRPr/>
            </a:pPr>
            <a:fld id="{5B00D4E8-CD5D-8144-86C9-B490DAF5B51B}" type="slidenum">
              <a:rPr lang="en-US" smtClean="0"/>
              <a:pPr>
                <a:defRPr/>
              </a:pPr>
              <a:t>38</a:t>
            </a:fld>
            <a:endParaRPr lang="en-US" dirty="0"/>
          </a:p>
        </p:txBody>
      </p:sp>
    </p:spTree>
    <p:extLst>
      <p:ext uri="{BB962C8B-B14F-4D97-AF65-F5344CB8AC3E}">
        <p14:creationId xmlns:p14="http://schemas.microsoft.com/office/powerpoint/2010/main" val="2243326660"/>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3382" y="2502694"/>
            <a:ext cx="5568462" cy="1226344"/>
          </a:xfrm>
        </p:spPr>
        <p:txBody>
          <a:bodyPr/>
          <a:lstStyle/>
          <a:p>
            <a:pPr>
              <a:buNone/>
            </a:pPr>
            <a:r>
              <a:rPr lang="en-US" baseline="0" dirty="0" smtClean="0">
                <a:latin typeface="Calibri" panose="020F0502020204030204" pitchFamily="34" charset="0"/>
              </a:rPr>
              <a:t>Internet of things</a:t>
            </a:r>
            <a:endParaRPr lang="en-US" baseline="0" dirty="0">
              <a:latin typeface="Calibri" panose="020F0502020204030204" pitchFamily="34" charset="0"/>
            </a:endParaRPr>
          </a:p>
        </p:txBody>
      </p:sp>
      <p:sp>
        <p:nvSpPr>
          <p:cNvPr id="3" name="Text Placeholder 2"/>
          <p:cNvSpPr>
            <a:spLocks noGrp="1"/>
          </p:cNvSpPr>
          <p:nvPr>
            <p:ph type="body" sz="quarter" idx="11"/>
          </p:nvPr>
        </p:nvSpPr>
        <p:spPr>
          <a:xfrm>
            <a:off x="383383" y="3781426"/>
            <a:ext cx="5568461" cy="1173956"/>
          </a:xfrm>
        </p:spPr>
        <p:txBody>
          <a:bodyPr/>
          <a:lstStyle/>
          <a:p>
            <a:r>
              <a:rPr lang="en-US" baseline="0" dirty="0" smtClean="0">
                <a:latin typeface="Calibri" panose="020F0502020204030204" pitchFamily="34" charset="0"/>
              </a:rPr>
              <a:t>RAD Studio 10.1 Berlin Core Themes</a:t>
            </a:r>
            <a:endParaRPr lang="en-US" baseline="0" dirty="0">
              <a:latin typeface="Calibri" panose="020F0502020204030204" pitchFamily="34" charset="0"/>
            </a:endParaRPr>
          </a:p>
        </p:txBody>
      </p:sp>
      <p:sp>
        <p:nvSpPr>
          <p:cNvPr id="5" name="Rectangle 4"/>
          <p:cNvSpPr/>
          <p:nvPr/>
        </p:nvSpPr>
        <p:spPr>
          <a:xfrm>
            <a:off x="2526238" y="4134431"/>
            <a:ext cx="2457084" cy="89186"/>
          </a:xfrm>
          <a:prstGeom prst="rect">
            <a:avLst/>
          </a:prstGeom>
          <a:solidFill>
            <a:srgbClr val="E11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983322" y="4134431"/>
            <a:ext cx="2447658" cy="89186"/>
          </a:xfrm>
          <a:prstGeom prst="rect">
            <a:avLst/>
          </a:prstGeom>
          <a:solidFill>
            <a:srgbClr val="325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78581" y="4134431"/>
            <a:ext cx="2447658" cy="89186"/>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rotWithShape="1">
          <a:blip r:embed="rId2"/>
          <a:srcRect l="11237"/>
          <a:stretch/>
        </p:blipFill>
        <p:spPr>
          <a:xfrm>
            <a:off x="0" y="0"/>
            <a:ext cx="5722144" cy="3226012"/>
          </a:xfrm>
          <a:prstGeom prst="rect">
            <a:avLst/>
          </a:prstGeom>
        </p:spPr>
      </p:pic>
    </p:spTree>
    <p:extLst>
      <p:ext uri="{BB962C8B-B14F-4D97-AF65-F5344CB8AC3E}">
        <p14:creationId xmlns:p14="http://schemas.microsoft.com/office/powerpoint/2010/main" val="869167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sldNum" sz="quarter" idx="4294967295"/>
          </p:nvPr>
        </p:nvSpPr>
        <p:spPr>
          <a:xfrm>
            <a:off x="8791256" y="4934120"/>
            <a:ext cx="156449" cy="23082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dirty="0"/>
          </a:p>
        </p:txBody>
      </p:sp>
      <p:sp>
        <p:nvSpPr>
          <p:cNvPr id="111" name="Shape 111"/>
          <p:cNvSpPr>
            <a:spLocks noGrp="1"/>
          </p:cNvSpPr>
          <p:nvPr>
            <p:ph type="title"/>
          </p:nvPr>
        </p:nvSpPr>
        <p:spPr>
          <a:xfrm>
            <a:off x="465991" y="194997"/>
            <a:ext cx="7077810" cy="690830"/>
          </a:xfrm>
          <a:prstGeom prst="rect">
            <a:avLst/>
          </a:prstGeom>
        </p:spPr>
        <p:txBody>
          <a:bodyPr>
            <a:normAutofit/>
          </a:bodyPr>
          <a:lstStyle/>
          <a:p>
            <a:r>
              <a:rPr lang="en-US" dirty="0" smtClean="0"/>
              <a:t>Embarcadero, Dedicated to developers</a:t>
            </a:r>
            <a:endParaRPr dirty="0"/>
          </a:p>
        </p:txBody>
      </p:sp>
      <p:sp>
        <p:nvSpPr>
          <p:cNvPr id="112" name="Shape 112"/>
          <p:cNvSpPr>
            <a:spLocks noGrp="1"/>
          </p:cNvSpPr>
          <p:nvPr>
            <p:ph type="body" idx="1"/>
          </p:nvPr>
        </p:nvSpPr>
        <p:spPr>
          <a:xfrm>
            <a:off x="465992" y="1285874"/>
            <a:ext cx="3113027" cy="3508134"/>
          </a:xfrm>
          <a:prstGeom prst="rect">
            <a:avLst/>
          </a:prstGeom>
        </p:spPr>
        <p:txBody>
          <a:bodyPr/>
          <a:lstStyle/>
          <a:p>
            <a:r>
              <a:rPr lang="en-US" sz="2600" dirty="0" smtClean="0"/>
              <a:t>Embarcadero focus </a:t>
            </a:r>
            <a:br>
              <a:rPr lang="en-US" sz="2600" dirty="0" smtClean="0"/>
            </a:br>
            <a:r>
              <a:rPr lang="en-US" sz="2600" dirty="0" smtClean="0"/>
              <a:t>on developer tools</a:t>
            </a:r>
          </a:p>
          <a:p>
            <a:pPr lvl="1"/>
            <a:r>
              <a:rPr lang="en-US" sz="2000" dirty="0" smtClean="0"/>
              <a:t>Database</a:t>
            </a:r>
            <a:r>
              <a:rPr lang="en-US" sz="2000" dirty="0"/>
              <a:t> </a:t>
            </a:r>
            <a:r>
              <a:rPr lang="en-US" sz="2000" dirty="0" smtClean="0"/>
              <a:t>tools</a:t>
            </a:r>
            <a:br>
              <a:rPr lang="en-US" sz="2000" dirty="0" smtClean="0"/>
            </a:br>
            <a:r>
              <a:rPr lang="en-US" sz="2000" dirty="0" smtClean="0"/>
              <a:t> now part of the</a:t>
            </a:r>
            <a:br>
              <a:rPr lang="en-US" sz="2000" dirty="0" smtClean="0"/>
            </a:br>
            <a:r>
              <a:rPr lang="en-US" sz="2000" dirty="0" smtClean="0"/>
              <a:t> Idera portfolio</a:t>
            </a:r>
            <a:endParaRPr lang="en-US" sz="2000" dirty="0"/>
          </a:p>
        </p:txBody>
      </p:sp>
      <p:pic>
        <p:nvPicPr>
          <p:cNvPr id="2" name="Picture 1"/>
          <p:cNvPicPr>
            <a:picLocks noChangeAspect="1"/>
          </p:cNvPicPr>
          <p:nvPr/>
        </p:nvPicPr>
        <p:blipFill>
          <a:blip r:embed="rId2"/>
          <a:stretch>
            <a:fillRect/>
          </a:stretch>
        </p:blipFill>
        <p:spPr>
          <a:xfrm>
            <a:off x="3928434" y="1935956"/>
            <a:ext cx="5215566" cy="2928939"/>
          </a:xfrm>
          <a:prstGeom prst="rect">
            <a:avLst/>
          </a:prstGeom>
        </p:spPr>
      </p:pic>
    </p:spTree>
    <p:extLst>
      <p:ext uri="{BB962C8B-B14F-4D97-AF65-F5344CB8AC3E}">
        <p14:creationId xmlns:p14="http://schemas.microsoft.com/office/powerpoint/2010/main" val="173459179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aseline="0" dirty="0" smtClean="0">
                <a:latin typeface="Calibri" panose="020F0502020204030204" pitchFamily="34" charset="0"/>
              </a:rPr>
              <a:t>Why iot?</a:t>
            </a:r>
            <a:endParaRPr lang="en-US" baseline="0" dirty="0">
              <a:latin typeface="Calibri" panose="020F0502020204030204" pitchFamily="34" charset="0"/>
            </a:endParaRPr>
          </a:p>
        </p:txBody>
      </p:sp>
      <p:sp>
        <p:nvSpPr>
          <p:cNvPr id="5" name="Text Placeholder 4"/>
          <p:cNvSpPr>
            <a:spLocks noGrp="1"/>
          </p:cNvSpPr>
          <p:nvPr>
            <p:ph type="body" idx="1"/>
          </p:nvPr>
        </p:nvSpPr>
        <p:spPr/>
        <p:txBody>
          <a:bodyPr/>
          <a:lstStyle/>
          <a:p>
            <a:r>
              <a:rPr lang="en-US" sz="2400" dirty="0" smtClean="0"/>
              <a:t>“Internet of Things”: today’s largest growing IT area</a:t>
            </a:r>
          </a:p>
          <a:p>
            <a:pPr lvl="1"/>
            <a:r>
              <a:rPr lang="en-US" sz="2000" dirty="0" smtClean="0"/>
              <a:t>Underneath the hype, some core great technologies becoming cheap and ubiquitous</a:t>
            </a:r>
          </a:p>
          <a:p>
            <a:pPr lvl="1"/>
            <a:r>
              <a:rPr lang="en-US" sz="2000" dirty="0" smtClean="0"/>
              <a:t>Automate tasks, automate life</a:t>
            </a:r>
          </a:p>
          <a:p>
            <a:pPr lvl="1"/>
            <a:r>
              <a:rPr lang="en-US" sz="2000" dirty="0" smtClean="0"/>
              <a:t>Distributed computing power: smarter sensors, makers boards, mobile devices…</a:t>
            </a:r>
          </a:p>
          <a:p>
            <a:pPr lvl="1"/>
            <a:endParaRPr lang="en-US" dirty="0"/>
          </a:p>
        </p:txBody>
      </p:sp>
      <p:pic>
        <p:nvPicPr>
          <p:cNvPr id="6" name="Picture 5" descr="images.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7762" y="3861145"/>
            <a:ext cx="576514" cy="563815"/>
          </a:xfrm>
          <a:prstGeom prst="rect">
            <a:avLst/>
          </a:prstGeom>
        </p:spPr>
      </p:pic>
      <p:pic>
        <p:nvPicPr>
          <p:cNvPr id="7" name="Picture 6" descr="imgre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7355" y="3887815"/>
            <a:ext cx="537145" cy="537145"/>
          </a:xfrm>
          <a:prstGeom prst="rect">
            <a:avLst/>
          </a:prstGeom>
        </p:spPr>
      </p:pic>
      <p:pic>
        <p:nvPicPr>
          <p:cNvPr id="8" name="Picture 7" descr="glasse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8241" y="3893557"/>
            <a:ext cx="574828" cy="574828"/>
          </a:xfrm>
          <a:prstGeom prst="rect">
            <a:avLst/>
          </a:prstGeom>
        </p:spPr>
      </p:pic>
      <p:pic>
        <p:nvPicPr>
          <p:cNvPr id="9" name="Picture 8" descr="imgres.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852" y="3801661"/>
            <a:ext cx="649316" cy="649316"/>
          </a:xfrm>
          <a:prstGeom prst="rect">
            <a:avLst/>
          </a:prstGeom>
        </p:spPr>
      </p:pic>
      <p:pic>
        <p:nvPicPr>
          <p:cNvPr id="10" name="Picture 9" descr="images.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1552" y="3893082"/>
            <a:ext cx="557895" cy="557895"/>
          </a:xfrm>
          <a:prstGeom prst="rect">
            <a:avLst/>
          </a:prstGeom>
        </p:spPr>
      </p:pic>
      <p:pic>
        <p:nvPicPr>
          <p:cNvPr id="11" name="Picture 10" descr="imgres.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1383" y="3919685"/>
            <a:ext cx="522572" cy="522572"/>
          </a:xfrm>
          <a:prstGeom prst="rect">
            <a:avLst/>
          </a:prstGeom>
        </p:spPr>
      </p:pic>
      <p:pic>
        <p:nvPicPr>
          <p:cNvPr id="12" name="Picture 11" descr="imgres.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319" y="3894461"/>
            <a:ext cx="463716" cy="463716"/>
          </a:xfrm>
          <a:prstGeom prst="rect">
            <a:avLst/>
          </a:prstGeom>
        </p:spPr>
      </p:pic>
      <p:pic>
        <p:nvPicPr>
          <p:cNvPr id="13" name="Picture 12" descr="imgres.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81742" y="3919685"/>
            <a:ext cx="497464" cy="497464"/>
          </a:xfrm>
          <a:prstGeom prst="rect">
            <a:avLst/>
          </a:prstGeom>
        </p:spPr>
      </p:pic>
      <p:pic>
        <p:nvPicPr>
          <p:cNvPr id="14" name="Picture 13" descr="images.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76561" y="3944218"/>
            <a:ext cx="448397" cy="448397"/>
          </a:xfrm>
          <a:prstGeom prst="rect">
            <a:avLst/>
          </a:prstGeom>
        </p:spPr>
      </p:pic>
      <p:pic>
        <p:nvPicPr>
          <p:cNvPr id="15" name="Picture 14" descr="imgres.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81501" y="3919685"/>
            <a:ext cx="557587" cy="557587"/>
          </a:xfrm>
          <a:prstGeom prst="rect">
            <a:avLst/>
          </a:prstGeom>
        </p:spPr>
      </p:pic>
      <p:sp>
        <p:nvSpPr>
          <p:cNvPr id="16"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40</a:t>
            </a:r>
          </a:p>
        </p:txBody>
      </p:sp>
    </p:spTree>
    <p:extLst>
      <p:ext uri="{BB962C8B-B14F-4D97-AF65-F5344CB8AC3E}">
        <p14:creationId xmlns:p14="http://schemas.microsoft.com/office/powerpoint/2010/main" val="835932486"/>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RAD Studio RTL Connectivity and IoT</a:t>
            </a:r>
            <a:endParaRPr lang="en-US" baseline="0" dirty="0">
              <a:latin typeface="Calibri" panose="020F0502020204030204" pitchFamily="34" charset="0"/>
            </a:endParaRPr>
          </a:p>
        </p:txBody>
      </p:sp>
      <p:sp>
        <p:nvSpPr>
          <p:cNvPr id="3" name="Content Placeholder 2"/>
          <p:cNvSpPr>
            <a:spLocks noGrp="1"/>
          </p:cNvSpPr>
          <p:nvPr>
            <p:ph idx="1"/>
          </p:nvPr>
        </p:nvSpPr>
        <p:spPr>
          <a:xfrm>
            <a:off x="465992" y="1285875"/>
            <a:ext cx="6027677" cy="3508133"/>
          </a:xfrm>
        </p:spPr>
        <p:txBody>
          <a:bodyPr/>
          <a:lstStyle/>
          <a:p>
            <a:r>
              <a:rPr lang="en-US" baseline="0" dirty="0" smtClean="0">
                <a:latin typeface="Calibri" panose="020F0502020204030204" pitchFamily="34" charset="0"/>
              </a:rPr>
              <a:t>AppTethering</a:t>
            </a:r>
            <a:endParaRPr lang="en-US" baseline="0" dirty="0">
              <a:latin typeface="Calibri" panose="020F0502020204030204" pitchFamily="34" charset="0"/>
            </a:endParaRPr>
          </a:p>
          <a:p>
            <a:pPr lvl="1"/>
            <a:r>
              <a:rPr lang="en-US" sz="2000" baseline="0" dirty="0" smtClean="0">
                <a:latin typeface="Calibri" panose="020F0502020204030204" pitchFamily="34" charset="0"/>
              </a:rPr>
              <a:t>Including protocol enhancements, </a:t>
            </a:r>
            <a:br>
              <a:rPr lang="en-US" sz="2000" baseline="0" dirty="0" smtClean="0">
                <a:latin typeface="Calibri" panose="020F0502020204030204" pitchFamily="34" charset="0"/>
              </a:rPr>
            </a:br>
            <a:r>
              <a:rPr lang="en-US" sz="2000" baseline="0" dirty="0" smtClean="0">
                <a:latin typeface="Calibri" panose="020F0502020204030204" pitchFamily="34" charset="0"/>
              </a:rPr>
              <a:t>encryption hooks</a:t>
            </a:r>
          </a:p>
          <a:p>
            <a:r>
              <a:rPr lang="en-US" baseline="0" dirty="0" smtClean="0">
                <a:latin typeface="Calibri" panose="020F0502020204030204" pitchFamily="34" charset="0"/>
              </a:rPr>
              <a:t>Bluetooth</a:t>
            </a:r>
          </a:p>
          <a:p>
            <a:pPr lvl="1"/>
            <a:r>
              <a:rPr lang="en-US" sz="2000" baseline="0" dirty="0" smtClean="0">
                <a:latin typeface="Calibri" panose="020F0502020204030204" pitchFamily="34" charset="0"/>
              </a:rPr>
              <a:t>With TBluetooth </a:t>
            </a:r>
            <a:r>
              <a:rPr lang="en-US" sz="2000" baseline="0" dirty="0">
                <a:latin typeface="Calibri" panose="020F0502020204030204" pitchFamily="34" charset="0"/>
              </a:rPr>
              <a:t>and TBluetoothLE </a:t>
            </a:r>
            <a:r>
              <a:rPr lang="en-US" sz="2000" baseline="0" dirty="0" smtClean="0">
                <a:latin typeface="Calibri" panose="020F0502020204030204" pitchFamily="34" charset="0"/>
              </a:rPr>
              <a:t/>
            </a:r>
            <a:br>
              <a:rPr lang="en-US" sz="2000" baseline="0" dirty="0" smtClean="0">
                <a:latin typeface="Calibri" panose="020F0502020204030204" pitchFamily="34" charset="0"/>
              </a:rPr>
            </a:br>
            <a:r>
              <a:rPr lang="en-US" sz="2000" baseline="0" dirty="0" smtClean="0">
                <a:latin typeface="Calibri" panose="020F0502020204030204" pitchFamily="34" charset="0"/>
              </a:rPr>
              <a:t>components, Beacons support, and more</a:t>
            </a:r>
          </a:p>
          <a:p>
            <a:r>
              <a:rPr lang="en-US" dirty="0" smtClean="0">
                <a:latin typeface="Calibri" panose="020F0502020204030204" pitchFamily="34" charset="0"/>
              </a:rPr>
              <a:t>Wi-Fi</a:t>
            </a:r>
          </a:p>
          <a:p>
            <a:pPr lvl="1"/>
            <a:r>
              <a:rPr lang="en-US" sz="2000" baseline="0" dirty="0" smtClean="0">
                <a:latin typeface="Calibri" panose="020F0502020204030204" pitchFamily="34" charset="0"/>
              </a:rPr>
              <a:t>Connect via HTTP and REST client</a:t>
            </a:r>
            <a:r>
              <a:rPr lang="en-US" sz="2000" dirty="0" smtClean="0">
                <a:latin typeface="Calibri" panose="020F0502020204030204" pitchFamily="34" charset="0"/>
              </a:rPr>
              <a:t> libraries </a:t>
            </a:r>
            <a:r>
              <a:rPr lang="en-US" sz="2000" baseline="0" dirty="0" smtClean="0">
                <a:latin typeface="Calibri" panose="020F0502020204030204" pitchFamily="34" charset="0"/>
              </a:rPr>
              <a:t>to TCP/IP-based</a:t>
            </a:r>
            <a:r>
              <a:rPr lang="en-US" sz="2000" dirty="0" smtClean="0">
                <a:latin typeface="Calibri" panose="020F0502020204030204" pitchFamily="34" charset="0"/>
              </a:rPr>
              <a:t> devices</a:t>
            </a:r>
            <a:endParaRPr lang="en-US" sz="2000" baseline="0" dirty="0" smtClean="0">
              <a:latin typeface="Calibri" panose="020F0502020204030204" pitchFamily="34" charset="0"/>
            </a:endParaRPr>
          </a:p>
          <a:p>
            <a:endParaRPr lang="en-US" baseline="0" dirty="0">
              <a:latin typeface="Calibri" panose="020F0502020204030204" pitchFamily="34" charset="0"/>
            </a:endParaRPr>
          </a:p>
        </p:txBody>
      </p:sp>
      <p:sp>
        <p:nvSpPr>
          <p:cNvPr id="4" name="Slide Number Placeholder 3"/>
          <p:cNvSpPr>
            <a:spLocks noGrp="1"/>
          </p:cNvSpPr>
          <p:nvPr>
            <p:ph type="sldNum" sz="quarter" idx="4294967295"/>
          </p:nvPr>
        </p:nvSpPr>
        <p:spPr/>
        <p:txBody>
          <a:bodyPr/>
          <a:lstStyle/>
          <a:p>
            <a:pPr>
              <a:defRPr/>
            </a:pPr>
            <a:fld id="{5B00D4E8-CD5D-8144-86C9-B490DAF5B51B}" type="slidenum">
              <a:rPr lang="en-US" smtClean="0"/>
              <a:pPr>
                <a:defRPr/>
              </a:pPr>
              <a:t>41</a:t>
            </a:fld>
            <a:endParaRPr lang="en-US" dirty="0"/>
          </a:p>
        </p:txBody>
      </p:sp>
      <p:pic>
        <p:nvPicPr>
          <p:cNvPr id="5" name="Picture 4"/>
          <p:cNvPicPr>
            <a:picLocks noChangeAspect="1"/>
          </p:cNvPicPr>
          <p:nvPr/>
        </p:nvPicPr>
        <p:blipFill>
          <a:blip r:embed="rId3"/>
          <a:stretch>
            <a:fillRect/>
          </a:stretch>
        </p:blipFill>
        <p:spPr>
          <a:xfrm>
            <a:off x="6917105" y="830924"/>
            <a:ext cx="1957087" cy="2024573"/>
          </a:xfrm>
          <a:prstGeom prst="rect">
            <a:avLst/>
          </a:prstGeom>
        </p:spPr>
      </p:pic>
      <p:pic>
        <p:nvPicPr>
          <p:cNvPr id="8" name="Picture 7" descr="Bluetooth_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3193" y="3344425"/>
            <a:ext cx="1204910" cy="293998"/>
          </a:xfrm>
          <a:prstGeom prst="rect">
            <a:avLst/>
          </a:prstGeom>
        </p:spPr>
      </p:pic>
      <p:pic>
        <p:nvPicPr>
          <p:cNvPr id="9" name="Picture 8" descr="Wifi_logo.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4785" y="3881784"/>
            <a:ext cx="741726" cy="334431"/>
          </a:xfrm>
          <a:prstGeom prst="rect">
            <a:avLst/>
          </a:prstGeom>
        </p:spPr>
      </p:pic>
    </p:spTree>
    <p:extLst>
      <p:ext uri="{BB962C8B-B14F-4D97-AF65-F5344CB8AC3E}">
        <p14:creationId xmlns:p14="http://schemas.microsoft.com/office/powerpoint/2010/main" val="17770866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New Iot features in 10.1 Berlin</a:t>
            </a:r>
            <a:endParaRPr lang="en-US" baseline="0" dirty="0">
              <a:latin typeface="Calibri" panose="020F0502020204030204" pitchFamily="34" charset="0"/>
            </a:endParaRPr>
          </a:p>
        </p:txBody>
      </p:sp>
      <p:sp>
        <p:nvSpPr>
          <p:cNvPr id="3" name="Content Placeholder 2"/>
          <p:cNvSpPr>
            <a:spLocks noGrp="1"/>
          </p:cNvSpPr>
          <p:nvPr>
            <p:ph type="body" idx="1"/>
          </p:nvPr>
        </p:nvSpPr>
        <p:spPr>
          <a:xfrm>
            <a:off x="465992" y="1285875"/>
            <a:ext cx="5426093" cy="3508132"/>
          </a:xfrm>
        </p:spPr>
        <p:txBody>
          <a:bodyPr>
            <a:normAutofit/>
          </a:bodyPr>
          <a:lstStyle/>
          <a:p>
            <a:r>
              <a:rPr lang="en-US" baseline="0" dirty="0" smtClean="0">
                <a:latin typeface="Calibri" panose="020F0502020204030204" pitchFamily="34" charset="0"/>
              </a:rPr>
              <a:t>Extensions to current foundations</a:t>
            </a:r>
          </a:p>
          <a:p>
            <a:pPr lvl="1"/>
            <a:r>
              <a:rPr lang="en-US" sz="2000" baseline="0" dirty="0" smtClean="0">
                <a:latin typeface="Calibri" panose="020F0502020204030204" pitchFamily="34" charset="0"/>
              </a:rPr>
              <a:t>More Bluetooth LE standards and features</a:t>
            </a:r>
          </a:p>
          <a:p>
            <a:pPr lvl="1"/>
            <a:r>
              <a:rPr lang="en-US" sz="2000" baseline="0" dirty="0" smtClean="0">
                <a:latin typeface="Calibri" panose="020F0502020204030204" pitchFamily="34" charset="0"/>
              </a:rPr>
              <a:t>Improved Android Wear support</a:t>
            </a:r>
          </a:p>
          <a:p>
            <a:r>
              <a:rPr lang="en-US" baseline="0" dirty="0" smtClean="0">
                <a:latin typeface="Calibri" panose="020F0502020204030204" pitchFamily="34" charset="0"/>
              </a:rPr>
              <a:t>New IoT architecture</a:t>
            </a:r>
          </a:p>
          <a:p>
            <a:pPr lvl="1"/>
            <a:r>
              <a:rPr lang="en-US" sz="2000" baseline="0" dirty="0" smtClean="0">
                <a:latin typeface="Calibri" panose="020F0502020204030204" pitchFamily="34" charset="0"/>
              </a:rPr>
              <a:t>Metadata-driven components generation</a:t>
            </a:r>
          </a:p>
          <a:p>
            <a:pPr lvl="2"/>
            <a:r>
              <a:rPr lang="en-US" sz="1800" baseline="0" dirty="0" smtClean="0">
                <a:latin typeface="Calibri" panose="020F0502020204030204" pitchFamily="34" charset="0"/>
              </a:rPr>
              <a:t>Downloaded via GetIt</a:t>
            </a:r>
          </a:p>
          <a:p>
            <a:pPr lvl="1"/>
            <a:r>
              <a:rPr lang="en-US" sz="2000" baseline="0" dirty="0" smtClean="0">
                <a:latin typeface="Calibri" panose="020F0502020204030204" pitchFamily="34" charset="0"/>
              </a:rPr>
              <a:t>ThingPoints: RAD Servers (EMS) distributed extensions</a:t>
            </a:r>
            <a:endParaRPr lang="en-US" sz="2000" baseline="0" dirty="0">
              <a:latin typeface="Calibri" panose="020F0502020204030204" pitchFamily="34" charset="0"/>
            </a:endParaRPr>
          </a:p>
        </p:txBody>
      </p:sp>
      <p:pic>
        <p:nvPicPr>
          <p:cNvPr id="5" name="Picture 4"/>
          <p:cNvPicPr>
            <a:picLocks noChangeAspect="1"/>
          </p:cNvPicPr>
          <p:nvPr/>
        </p:nvPicPr>
        <p:blipFill>
          <a:blip r:embed="rId2"/>
          <a:stretch>
            <a:fillRect/>
          </a:stretch>
        </p:blipFill>
        <p:spPr>
          <a:xfrm>
            <a:off x="5804285" y="1421136"/>
            <a:ext cx="3214025" cy="2837334"/>
          </a:xfrm>
          <a:prstGeom prst="rect">
            <a:avLst/>
          </a:prstGeom>
        </p:spPr>
      </p:pic>
      <p:sp>
        <p:nvSpPr>
          <p:cNvPr id="6"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42</a:t>
            </a:r>
          </a:p>
        </p:txBody>
      </p:sp>
    </p:spTree>
    <p:extLst>
      <p:ext uri="{BB962C8B-B14F-4D97-AF65-F5344CB8AC3E}">
        <p14:creationId xmlns:p14="http://schemas.microsoft.com/office/powerpoint/2010/main" val="2663579340"/>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992" y="194997"/>
            <a:ext cx="8220808" cy="690828"/>
          </a:xfrm>
        </p:spPr>
        <p:txBody>
          <a:bodyPr>
            <a:noAutofit/>
          </a:bodyPr>
          <a:lstStyle/>
          <a:p>
            <a:r>
              <a:rPr lang="es-ES" baseline="0" dirty="0">
                <a:latin typeface="Calibri" panose="020F0502020204030204" pitchFamily="34" charset="0"/>
              </a:rPr>
              <a:t>What’s new </a:t>
            </a:r>
            <a:r>
              <a:rPr lang="es-ES" baseline="0" dirty="0" smtClean="0">
                <a:latin typeface="Calibri" panose="020F0502020204030204" pitchFamily="34" charset="0"/>
              </a:rPr>
              <a:t>for Bluetooth in</a:t>
            </a:r>
            <a:r>
              <a:rPr lang="es-ES" dirty="0" smtClean="0">
                <a:latin typeface="Calibri" panose="020F0502020204030204" pitchFamily="34" charset="0"/>
              </a:rPr>
              <a:t> 10.1 berlin</a:t>
            </a:r>
            <a:endParaRPr lang="en-US" baseline="0" dirty="0">
              <a:latin typeface="Calibri" panose="020F0502020204030204" pitchFamily="34" charset="0"/>
            </a:endParaRPr>
          </a:p>
        </p:txBody>
      </p:sp>
      <p:sp>
        <p:nvSpPr>
          <p:cNvPr id="4" name="Content Placeholder 3"/>
          <p:cNvSpPr>
            <a:spLocks noGrp="1"/>
          </p:cNvSpPr>
          <p:nvPr>
            <p:ph type="body" idx="1"/>
          </p:nvPr>
        </p:nvSpPr>
        <p:spPr/>
        <p:txBody>
          <a:bodyPr>
            <a:normAutofit/>
          </a:bodyPr>
          <a:lstStyle/>
          <a:p>
            <a:r>
              <a:rPr lang="en-US" sz="2400" baseline="0" dirty="0" smtClean="0">
                <a:latin typeface="Calibri" panose="020F0502020204030204" pitchFamily="34" charset="0"/>
              </a:rPr>
              <a:t>Bluetooth</a:t>
            </a:r>
            <a:r>
              <a:rPr lang="en-US" sz="2400" dirty="0" smtClean="0">
                <a:latin typeface="Calibri" panose="020F0502020204030204" pitchFamily="34" charset="0"/>
              </a:rPr>
              <a:t> LE support in Windows 10 / WinRT</a:t>
            </a:r>
          </a:p>
          <a:p>
            <a:pPr lvl="1"/>
            <a:r>
              <a:rPr lang="en-US" sz="2000" baseline="0" dirty="0" smtClean="0">
                <a:latin typeface="Calibri" panose="020F0502020204030204" pitchFamily="34" charset="0"/>
              </a:rPr>
              <a:t>Support</a:t>
            </a:r>
            <a:r>
              <a:rPr lang="en-US" sz="2000" dirty="0" smtClean="0">
                <a:latin typeface="Calibri" panose="020F0502020204030204" pitchFamily="34" charset="0"/>
              </a:rPr>
              <a:t> for Bluetooth advertisement </a:t>
            </a:r>
            <a:endParaRPr lang="en-US" sz="2000" baseline="0" dirty="0" smtClean="0">
              <a:latin typeface="Calibri" panose="020F0502020204030204" pitchFamily="34" charset="0"/>
            </a:endParaRPr>
          </a:p>
          <a:p>
            <a:r>
              <a:rPr lang="en-US" sz="2400" dirty="0" smtClean="0">
                <a:latin typeface="Calibri" panose="020F0502020204030204" pitchFamily="34" charset="0"/>
              </a:rPr>
              <a:t>Beacons</a:t>
            </a:r>
          </a:p>
          <a:p>
            <a:pPr lvl="1"/>
            <a:r>
              <a:rPr lang="en-US" sz="2000" dirty="0" smtClean="0">
                <a:latin typeface="Calibri" panose="020F0502020204030204" pitchFamily="34" charset="0"/>
              </a:rPr>
              <a:t>Support for EddyStone Beacons (new Google format) for both iOS and Android</a:t>
            </a:r>
          </a:p>
          <a:p>
            <a:pPr lvl="1"/>
            <a:r>
              <a:rPr lang="en-US" sz="2000" dirty="0" smtClean="0">
                <a:latin typeface="Calibri" panose="020F0502020204030204" pitchFamily="34" charset="0"/>
              </a:rPr>
              <a:t>Support EddyStone UID, URL, Telemetry</a:t>
            </a:r>
          </a:p>
          <a:p>
            <a:r>
              <a:rPr lang="en-US" sz="2400" dirty="0" smtClean="0">
                <a:latin typeface="Calibri" panose="020F0502020204030204" pitchFamily="34" charset="0"/>
              </a:rPr>
              <a:t>BeconFence improvements</a:t>
            </a:r>
          </a:p>
          <a:p>
            <a:pPr lvl="1"/>
            <a:endParaRPr lang="en-US" sz="2000" dirty="0">
              <a:latin typeface="Calibri" panose="020F0502020204030204" pitchFamily="34" charset="0"/>
            </a:endParaRPr>
          </a:p>
          <a:p>
            <a:pPr marL="0" indent="0">
              <a:buNone/>
            </a:pPr>
            <a:endParaRPr lang="en-US" sz="2560" b="1" baseline="0" dirty="0">
              <a:latin typeface="Calibri" panose="020F0502020204030204" pitchFamily="34" charset="0"/>
            </a:endParaRPr>
          </a:p>
          <a:p>
            <a:pPr lvl="1"/>
            <a:endParaRPr lang="en-US" baseline="0" dirty="0">
              <a:latin typeface="Calibri" panose="020F0502020204030204" pitchFamily="34" charset="0"/>
            </a:endParaRPr>
          </a:p>
          <a:p>
            <a:endParaRPr lang="en-US" baseline="0" dirty="0">
              <a:latin typeface="Calibri" panose="020F0502020204030204" pitchFamily="34" charset="0"/>
            </a:endParaRPr>
          </a:p>
        </p:txBody>
      </p:sp>
      <p:pic>
        <p:nvPicPr>
          <p:cNvPr id="5" name="Picture 4" descr="Bluetooth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8643" y="4307682"/>
            <a:ext cx="1678066" cy="409448"/>
          </a:xfrm>
          <a:prstGeom prst="rect">
            <a:avLst/>
          </a:prstGeom>
        </p:spPr>
      </p:pic>
      <p:sp>
        <p:nvSpPr>
          <p:cNvPr id="6"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43</a:t>
            </a:r>
          </a:p>
        </p:txBody>
      </p:sp>
    </p:spTree>
    <p:extLst>
      <p:ext uri="{BB962C8B-B14F-4D97-AF65-F5344CB8AC3E}">
        <p14:creationId xmlns:p14="http://schemas.microsoft.com/office/powerpoint/2010/main" val="1571356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1304257" y="2303651"/>
            <a:ext cx="1128215" cy="794445"/>
          </a:xfrm>
          <a:prstGeom prst="rect">
            <a:avLst/>
          </a:prstGeom>
        </p:spPr>
      </p:pic>
      <p:pic>
        <p:nvPicPr>
          <p:cNvPr id="38" name="Picture 37"/>
          <p:cNvPicPr>
            <a:picLocks noChangeAspect="1"/>
          </p:cNvPicPr>
          <p:nvPr/>
        </p:nvPicPr>
        <p:blipFill>
          <a:blip r:embed="rId4"/>
          <a:stretch>
            <a:fillRect/>
          </a:stretch>
        </p:blipFill>
        <p:spPr>
          <a:xfrm>
            <a:off x="428545" y="2956414"/>
            <a:ext cx="1400868" cy="768815"/>
          </a:xfrm>
          <a:prstGeom prst="rect">
            <a:avLst/>
          </a:prstGeom>
        </p:spPr>
      </p:pic>
      <p:sp>
        <p:nvSpPr>
          <p:cNvPr id="39" name="Title 1"/>
          <p:cNvSpPr>
            <a:spLocks noGrp="1"/>
          </p:cNvSpPr>
          <p:nvPr>
            <p:ph type="title"/>
          </p:nvPr>
        </p:nvSpPr>
        <p:spPr/>
        <p:txBody>
          <a:bodyPr>
            <a:normAutofit fontScale="90000"/>
          </a:bodyPr>
          <a:lstStyle/>
          <a:p>
            <a:r>
              <a:rPr lang="en-US" dirty="0" smtClean="0"/>
              <a:t>ThingConnect IoT Connectivity Framework</a:t>
            </a:r>
            <a:endParaRPr lang="en-US" dirty="0"/>
          </a:p>
        </p:txBody>
      </p:sp>
      <p:sp>
        <p:nvSpPr>
          <p:cNvPr id="5" name="Text Placeholder 4"/>
          <p:cNvSpPr>
            <a:spLocks noGrp="1"/>
          </p:cNvSpPr>
          <p:nvPr>
            <p:ph type="body" idx="1"/>
          </p:nvPr>
        </p:nvSpPr>
        <p:spPr>
          <a:xfrm>
            <a:off x="465992" y="1071563"/>
            <a:ext cx="7069016" cy="3722445"/>
          </a:xfrm>
        </p:spPr>
        <p:txBody>
          <a:bodyPr/>
          <a:lstStyle/>
          <a:p>
            <a:r>
              <a:rPr lang="en-CA" dirty="0"/>
              <a:t>Turns off-the-shelf and custom IoT smart devices, sensors, and wearables into easy-to-use API components</a:t>
            </a:r>
          </a:p>
          <a:p>
            <a:endParaRPr lang="en-US" dirty="0"/>
          </a:p>
        </p:txBody>
      </p:sp>
      <p:pic>
        <p:nvPicPr>
          <p:cNvPr id="40" name="Picture 39"/>
          <p:cNvPicPr>
            <a:picLocks noChangeAspect="1"/>
          </p:cNvPicPr>
          <p:nvPr/>
        </p:nvPicPr>
        <p:blipFill>
          <a:blip r:embed="rId5"/>
          <a:stretch>
            <a:fillRect/>
          </a:stretch>
        </p:blipFill>
        <p:spPr>
          <a:xfrm>
            <a:off x="391207" y="2577064"/>
            <a:ext cx="869832" cy="212239"/>
          </a:xfrm>
          <a:prstGeom prst="rect">
            <a:avLst/>
          </a:prstGeom>
        </p:spPr>
      </p:pic>
      <p:pic>
        <p:nvPicPr>
          <p:cNvPr id="41" name="Picture 40"/>
          <p:cNvPicPr>
            <a:picLocks noChangeAspect="1"/>
          </p:cNvPicPr>
          <p:nvPr/>
        </p:nvPicPr>
        <p:blipFill>
          <a:blip r:embed="rId6"/>
          <a:stretch>
            <a:fillRect/>
          </a:stretch>
        </p:blipFill>
        <p:spPr>
          <a:xfrm>
            <a:off x="2460909" y="2401370"/>
            <a:ext cx="799486" cy="351387"/>
          </a:xfrm>
          <a:prstGeom prst="rect">
            <a:avLst/>
          </a:prstGeom>
        </p:spPr>
      </p:pic>
      <p:pic>
        <p:nvPicPr>
          <p:cNvPr id="42" name="Picture 41"/>
          <p:cNvPicPr>
            <a:picLocks noChangeAspect="1"/>
          </p:cNvPicPr>
          <p:nvPr/>
        </p:nvPicPr>
        <p:blipFill>
          <a:blip r:embed="rId7"/>
          <a:stretch>
            <a:fillRect/>
          </a:stretch>
        </p:blipFill>
        <p:spPr>
          <a:xfrm>
            <a:off x="2432472" y="2863083"/>
            <a:ext cx="955476" cy="955476"/>
          </a:xfrm>
          <a:prstGeom prst="rect">
            <a:avLst/>
          </a:prstGeom>
        </p:spPr>
      </p:pic>
      <p:pic>
        <p:nvPicPr>
          <p:cNvPr id="43" name="Pictur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66805" y="3097029"/>
            <a:ext cx="689088" cy="659586"/>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60687" y="1912970"/>
            <a:ext cx="4588287" cy="3166787"/>
          </a:xfrm>
          <a:prstGeom prst="rect">
            <a:avLst/>
          </a:prstGeom>
        </p:spPr>
      </p:pic>
      <p:sp>
        <p:nvSpPr>
          <p:cNvPr id="12"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44</a:t>
            </a:r>
          </a:p>
        </p:txBody>
      </p:sp>
    </p:spTree>
    <p:extLst>
      <p:ext uri="{BB962C8B-B14F-4D97-AF65-F5344CB8AC3E}">
        <p14:creationId xmlns:p14="http://schemas.microsoft.com/office/powerpoint/2010/main" val="350888382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baseline="0" dirty="0" smtClean="0">
                <a:latin typeface="Calibri" panose="020F0502020204030204" pitchFamily="34" charset="0"/>
              </a:rPr>
              <a:t>ThingPoint: edge services</a:t>
            </a:r>
            <a:endParaRPr lang="es-ES" baseline="0" dirty="0">
              <a:latin typeface="Calibri" panose="020F0502020204030204" pitchFamily="34" charset="0"/>
            </a:endParaRPr>
          </a:p>
        </p:txBody>
      </p:sp>
      <p:pic>
        <p:nvPicPr>
          <p:cNvPr id="13" name="Content Placeholder 1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8114" y="1159192"/>
            <a:ext cx="4046735" cy="2612708"/>
          </a:xfrm>
        </p:spPr>
      </p:pic>
      <p:sp>
        <p:nvSpPr>
          <p:cNvPr id="4" name="Slide Number Placeholder 3"/>
          <p:cNvSpPr>
            <a:spLocks noGrp="1"/>
          </p:cNvSpPr>
          <p:nvPr>
            <p:ph type="sldNum" sz="quarter" idx="4294967295"/>
          </p:nvPr>
        </p:nvSpPr>
        <p:spPr/>
        <p:txBody>
          <a:bodyPr/>
          <a:lstStyle/>
          <a:p>
            <a:fld id="{A4B9D86F-0E15-46C6-88AE-086E78885E3D}" type="slidenum">
              <a:rPr lang="en-US" smtClean="0"/>
              <a:pPr/>
              <a:t>45</a:t>
            </a:fld>
            <a:endParaRPr lang="en-US" dirty="0"/>
          </a:p>
        </p:txBody>
      </p:sp>
      <p:sp>
        <p:nvSpPr>
          <p:cNvPr id="14" name="Content Placeholder 13"/>
          <p:cNvSpPr>
            <a:spLocks noGrp="1"/>
          </p:cNvSpPr>
          <p:nvPr>
            <p:ph sz="half" idx="2"/>
          </p:nvPr>
        </p:nvSpPr>
        <p:spPr>
          <a:xfrm>
            <a:off x="4193381" y="1087755"/>
            <a:ext cx="4493419" cy="3443287"/>
          </a:xfrm>
        </p:spPr>
        <p:txBody>
          <a:bodyPr>
            <a:normAutofit fontScale="77500" lnSpcReduction="20000"/>
          </a:bodyPr>
          <a:lstStyle/>
          <a:p>
            <a:r>
              <a:rPr lang="en-US" baseline="0" dirty="0" smtClean="0">
                <a:latin typeface="Calibri" panose="020F0502020204030204" pitchFamily="34" charset="0"/>
              </a:rPr>
              <a:t>Software stack for building and deploying edge modules</a:t>
            </a:r>
          </a:p>
          <a:p>
            <a:r>
              <a:rPr lang="en-US" baseline="0" dirty="0" smtClean="0">
                <a:latin typeface="Calibri" panose="020F0502020204030204" pitchFamily="34" charset="0"/>
              </a:rPr>
              <a:t>Collect </a:t>
            </a:r>
            <a:r>
              <a:rPr lang="en-US" baseline="0" dirty="0">
                <a:latin typeface="Calibri" panose="020F0502020204030204" pitchFamily="34" charset="0"/>
              </a:rPr>
              <a:t>data from </a:t>
            </a:r>
            <a:r>
              <a:rPr lang="en-US" baseline="0" dirty="0" smtClean="0">
                <a:latin typeface="Calibri" panose="020F0502020204030204" pitchFamily="34" charset="0"/>
              </a:rPr>
              <a:t>nearby</a:t>
            </a:r>
            <a:r>
              <a:rPr lang="en-US" dirty="0" smtClean="0">
                <a:latin typeface="Calibri" panose="020F0502020204030204" pitchFamily="34" charset="0"/>
              </a:rPr>
              <a:t> </a:t>
            </a:r>
            <a:r>
              <a:rPr lang="en-US" baseline="0" dirty="0" smtClean="0">
                <a:latin typeface="Calibri" panose="020F0502020204030204" pitchFamily="34" charset="0"/>
              </a:rPr>
              <a:t>devices into</a:t>
            </a:r>
            <a:r>
              <a:rPr lang="en-US" dirty="0" smtClean="0">
                <a:latin typeface="Calibri" panose="020F0502020204030204" pitchFamily="34" charset="0"/>
              </a:rPr>
              <a:t> enterprise backbone</a:t>
            </a:r>
            <a:r>
              <a:rPr lang="en-US" baseline="0" dirty="0" smtClean="0">
                <a:latin typeface="Calibri" panose="020F0502020204030204" pitchFamily="34" charset="0"/>
              </a:rPr>
              <a:t> </a:t>
            </a:r>
            <a:endParaRPr lang="es-ES" baseline="0" dirty="0">
              <a:latin typeface="Calibri" panose="020F0502020204030204" pitchFamily="34" charset="0"/>
            </a:endParaRPr>
          </a:p>
          <a:p>
            <a:r>
              <a:rPr lang="en-US" baseline="0" dirty="0" smtClean="0">
                <a:latin typeface="Calibri" panose="020F0502020204030204" pitchFamily="34" charset="0"/>
              </a:rPr>
              <a:t>Pre- </a:t>
            </a:r>
            <a:r>
              <a:rPr lang="en-US" baseline="0" dirty="0">
                <a:latin typeface="Calibri" panose="020F0502020204030204" pitchFamily="34" charset="0"/>
              </a:rPr>
              <a:t>and </a:t>
            </a:r>
            <a:r>
              <a:rPr lang="en-US" baseline="0" dirty="0" smtClean="0">
                <a:latin typeface="Calibri" panose="020F0502020204030204" pitchFamily="34" charset="0"/>
              </a:rPr>
              <a:t>post-process collected </a:t>
            </a:r>
            <a:r>
              <a:rPr lang="en-US" baseline="0" dirty="0">
                <a:latin typeface="Calibri" panose="020F0502020204030204" pitchFamily="34" charset="0"/>
              </a:rPr>
              <a:t>data </a:t>
            </a:r>
            <a:endParaRPr lang="es-ES" baseline="0" dirty="0">
              <a:latin typeface="Calibri" panose="020F0502020204030204" pitchFamily="34" charset="0"/>
            </a:endParaRPr>
          </a:p>
          <a:p>
            <a:r>
              <a:rPr lang="en-US" baseline="0" dirty="0" smtClean="0">
                <a:latin typeface="Calibri" panose="020F0502020204030204" pitchFamily="34" charset="0"/>
              </a:rPr>
              <a:t>Filter data </a:t>
            </a:r>
            <a:r>
              <a:rPr lang="en-US" baseline="0" dirty="0">
                <a:latin typeface="Calibri" panose="020F0502020204030204" pitchFamily="34" charset="0"/>
              </a:rPr>
              <a:t>based on several </a:t>
            </a:r>
            <a:r>
              <a:rPr lang="en-US" baseline="0" dirty="0" smtClean="0">
                <a:latin typeface="Calibri" panose="020F0502020204030204" pitchFamily="34" charset="0"/>
              </a:rPr>
              <a:t>criteria</a:t>
            </a:r>
            <a:endParaRPr lang="es-ES" baseline="0" dirty="0">
              <a:latin typeface="Calibri" panose="020F0502020204030204" pitchFamily="34" charset="0"/>
            </a:endParaRPr>
          </a:p>
          <a:p>
            <a:r>
              <a:rPr lang="en-US" baseline="0" dirty="0" smtClean="0">
                <a:latin typeface="Calibri" panose="020F0502020204030204" pitchFamily="34" charset="0"/>
              </a:rPr>
              <a:t>Cache </a:t>
            </a:r>
            <a:r>
              <a:rPr lang="en-US" baseline="0" dirty="0">
                <a:latin typeface="Calibri" panose="020F0502020204030204" pitchFamily="34" charset="0"/>
              </a:rPr>
              <a:t>edge data in a SQL </a:t>
            </a:r>
            <a:r>
              <a:rPr lang="en-US" baseline="0" dirty="0" smtClean="0">
                <a:latin typeface="Calibri" panose="020F0502020204030204" pitchFamily="34" charset="0"/>
              </a:rPr>
              <a:t>database</a:t>
            </a:r>
            <a:r>
              <a:rPr lang="en-US" dirty="0" smtClean="0">
                <a:latin typeface="Calibri" panose="020F0502020204030204" pitchFamily="34" charset="0"/>
              </a:rPr>
              <a:t> (</a:t>
            </a:r>
            <a:r>
              <a:rPr lang="en-US" dirty="0">
                <a:latin typeface="Calibri" panose="020F0502020204030204" pitchFamily="34" charset="0"/>
              </a:rPr>
              <a:t>T</a:t>
            </a:r>
            <a:r>
              <a:rPr lang="en-US" dirty="0" smtClean="0">
                <a:latin typeface="Calibri" panose="020F0502020204030204" pitchFamily="34" charset="0"/>
              </a:rPr>
              <a:t>hingBase)</a:t>
            </a:r>
            <a:endParaRPr lang="es-ES" baseline="0" dirty="0">
              <a:latin typeface="Calibri" panose="020F0502020204030204" pitchFamily="34" charset="0"/>
            </a:endParaRPr>
          </a:p>
          <a:p>
            <a:r>
              <a:rPr lang="en-US" baseline="0" dirty="0" smtClean="0">
                <a:latin typeface="Calibri" panose="020F0502020204030204" pitchFamily="34" charset="0"/>
              </a:rPr>
              <a:t>Communicate </a:t>
            </a:r>
            <a:r>
              <a:rPr lang="en-US" baseline="0" dirty="0">
                <a:latin typeface="Calibri" panose="020F0502020204030204" pitchFamily="34" charset="0"/>
              </a:rPr>
              <a:t>with </a:t>
            </a:r>
            <a:r>
              <a:rPr lang="en-US" baseline="0" dirty="0" smtClean="0">
                <a:latin typeface="Calibri" panose="020F0502020204030204" pitchFamily="34" charset="0"/>
              </a:rPr>
              <a:t>EMS </a:t>
            </a:r>
            <a:r>
              <a:rPr lang="en-US" baseline="0" dirty="0">
                <a:latin typeface="Calibri" panose="020F0502020204030204" pitchFamily="34" charset="0"/>
              </a:rPr>
              <a:t>server </a:t>
            </a:r>
            <a:r>
              <a:rPr lang="en-US" baseline="0" dirty="0" smtClean="0">
                <a:latin typeface="Calibri" panose="020F0502020204030204" pitchFamily="34" charset="0"/>
              </a:rPr>
              <a:t>bi-directionally </a:t>
            </a:r>
            <a:r>
              <a:rPr lang="en-US" baseline="0" dirty="0">
                <a:latin typeface="Calibri" panose="020F0502020204030204" pitchFamily="34" charset="0"/>
              </a:rPr>
              <a:t>through REST </a:t>
            </a:r>
            <a:r>
              <a:rPr lang="en-US" baseline="0" dirty="0" smtClean="0">
                <a:latin typeface="Calibri" panose="020F0502020204030204" pitchFamily="34" charset="0"/>
              </a:rPr>
              <a:t>APIs</a:t>
            </a:r>
            <a:endParaRPr lang="es-ES" baseline="0" dirty="0">
              <a:latin typeface="Calibri" panose="020F0502020204030204" pitchFamily="34" charset="0"/>
            </a:endParaRPr>
          </a:p>
          <a:p>
            <a:endParaRPr lang="es-ES" baseline="0" dirty="0">
              <a:latin typeface="Calibri" panose="020F0502020204030204" pitchFamily="34" charset="0"/>
            </a:endParaRPr>
          </a:p>
        </p:txBody>
      </p:sp>
    </p:spTree>
    <p:extLst>
      <p:ext uri="{BB962C8B-B14F-4D97-AF65-F5344CB8AC3E}">
        <p14:creationId xmlns:p14="http://schemas.microsoft.com/office/powerpoint/2010/main" val="18113033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4" name="Title 1"/>
          <p:cNvSpPr>
            <a:spLocks noGrp="1"/>
          </p:cNvSpPr>
          <p:nvPr>
            <p:ph type="title"/>
          </p:nvPr>
        </p:nvSpPr>
        <p:spPr>
          <a:xfrm>
            <a:off x="1485900" y="436424"/>
            <a:ext cx="6411913" cy="642938"/>
          </a:xfrm>
        </p:spPr>
        <p:txBody>
          <a:bodyPr>
            <a:noAutofit/>
          </a:bodyPr>
          <a:lstStyle/>
          <a:p>
            <a:r>
              <a:rPr lang="en-US" dirty="0" smtClean="0"/>
              <a:t>IoT Edge Data Flow</a:t>
            </a:r>
            <a:endParaRPr lang="en-US" dirty="0"/>
          </a:p>
        </p:txBody>
      </p:sp>
      <p:sp>
        <p:nvSpPr>
          <p:cNvPr id="15" name="Rounded Rectangle 14"/>
          <p:cNvSpPr/>
          <p:nvPr/>
        </p:nvSpPr>
        <p:spPr>
          <a:xfrm>
            <a:off x="1458715" y="1667192"/>
            <a:ext cx="957135" cy="1024439"/>
          </a:xfrm>
          <a:prstGeom prst="roundRect">
            <a:avLst/>
          </a:prstGeom>
          <a:solidFill>
            <a:srgbClr val="325DA8"/>
          </a:solidFill>
          <a:ln>
            <a:solidFill>
              <a:srgbClr val="325DA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Calibri Light" panose="020F0302020204030204" pitchFamily="34" charset="0"/>
              </a:rPr>
              <a:t>iOS/Android/Windows/</a:t>
            </a:r>
          </a:p>
          <a:p>
            <a:pPr algn="ctr"/>
            <a:r>
              <a:rPr lang="en-US" sz="1050" dirty="0">
                <a:solidFill>
                  <a:schemeClr val="bg1"/>
                </a:solidFill>
                <a:latin typeface="Calibri Light" panose="020F0302020204030204" pitchFamily="34" charset="0"/>
              </a:rPr>
              <a:t>Mac app</a:t>
            </a:r>
          </a:p>
        </p:txBody>
      </p:sp>
      <p:sp>
        <p:nvSpPr>
          <p:cNvPr id="16" name="Rounded Rectangle 15"/>
          <p:cNvSpPr/>
          <p:nvPr/>
        </p:nvSpPr>
        <p:spPr>
          <a:xfrm>
            <a:off x="6808964" y="1576951"/>
            <a:ext cx="735012" cy="330200"/>
          </a:xfrm>
          <a:prstGeom prst="roundRect">
            <a:avLst/>
          </a:prstGeom>
          <a:solidFill>
            <a:srgbClr val="325DA8"/>
          </a:solidFill>
          <a:ln>
            <a:solidFill>
              <a:srgbClr val="325DA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bg1"/>
                </a:solidFill>
                <a:latin typeface="Calibri Light" panose="020F0302020204030204" pitchFamily="34" charset="0"/>
              </a:rPr>
              <a:t>Smart Device #1</a:t>
            </a:r>
          </a:p>
        </p:txBody>
      </p:sp>
      <p:sp>
        <p:nvSpPr>
          <p:cNvPr id="17" name="TextBox 16"/>
          <p:cNvSpPr txBox="1"/>
          <p:nvPr/>
        </p:nvSpPr>
        <p:spPr>
          <a:xfrm>
            <a:off x="1600064" y="1269144"/>
            <a:ext cx="635000" cy="300082"/>
          </a:xfrm>
          <a:prstGeom prst="rect">
            <a:avLst/>
          </a:prstGeom>
          <a:noFill/>
        </p:spPr>
        <p:txBody>
          <a:bodyPr wrap="square" rtlCol="0">
            <a:spAutoFit/>
          </a:bodyPr>
          <a:lstStyle/>
          <a:p>
            <a:pPr algn="ctr"/>
            <a:r>
              <a:rPr lang="en-US" sz="1350" b="1" dirty="0">
                <a:latin typeface="Calibri Light" panose="020F0302020204030204" pitchFamily="34" charset="0"/>
              </a:rPr>
              <a:t>Client</a:t>
            </a:r>
          </a:p>
        </p:txBody>
      </p:sp>
      <p:sp>
        <p:nvSpPr>
          <p:cNvPr id="18" name="TextBox 17"/>
          <p:cNvSpPr txBox="1"/>
          <p:nvPr/>
        </p:nvSpPr>
        <p:spPr>
          <a:xfrm>
            <a:off x="2984422" y="1270967"/>
            <a:ext cx="1480422" cy="300082"/>
          </a:xfrm>
          <a:prstGeom prst="rect">
            <a:avLst/>
          </a:prstGeom>
          <a:noFill/>
        </p:spPr>
        <p:txBody>
          <a:bodyPr wrap="square" rtlCol="0">
            <a:spAutoFit/>
          </a:bodyPr>
          <a:lstStyle/>
          <a:p>
            <a:pPr algn="ctr"/>
            <a:r>
              <a:rPr lang="en-US" sz="1350" b="1" dirty="0" smtClean="0">
                <a:latin typeface="Calibri Light" panose="020F0302020204030204" pitchFamily="34" charset="0"/>
              </a:rPr>
              <a:t>RAD Server (EMS)</a:t>
            </a:r>
            <a:endParaRPr lang="en-US" sz="1350" b="1" dirty="0">
              <a:latin typeface="Calibri Light" panose="020F0302020204030204" pitchFamily="34" charset="0"/>
            </a:endParaRPr>
          </a:p>
        </p:txBody>
      </p:sp>
      <p:sp>
        <p:nvSpPr>
          <p:cNvPr id="19" name="TextBox 18"/>
          <p:cNvSpPr txBox="1"/>
          <p:nvPr/>
        </p:nvSpPr>
        <p:spPr>
          <a:xfrm>
            <a:off x="4752265" y="1277071"/>
            <a:ext cx="1163345" cy="300082"/>
          </a:xfrm>
          <a:prstGeom prst="rect">
            <a:avLst/>
          </a:prstGeom>
          <a:noFill/>
        </p:spPr>
        <p:txBody>
          <a:bodyPr wrap="square" rtlCol="0">
            <a:spAutoFit/>
          </a:bodyPr>
          <a:lstStyle/>
          <a:p>
            <a:pPr algn="ctr"/>
            <a:r>
              <a:rPr lang="en-US" sz="1350" b="1" dirty="0">
                <a:latin typeface="Calibri Light" panose="020F0302020204030204" pitchFamily="34" charset="0"/>
              </a:rPr>
              <a:t>ThingPoint</a:t>
            </a:r>
          </a:p>
        </p:txBody>
      </p:sp>
      <p:sp>
        <p:nvSpPr>
          <p:cNvPr id="20" name="TextBox 19"/>
          <p:cNvSpPr txBox="1"/>
          <p:nvPr/>
        </p:nvSpPr>
        <p:spPr>
          <a:xfrm>
            <a:off x="6499131" y="1265760"/>
            <a:ext cx="1346201" cy="300082"/>
          </a:xfrm>
          <a:prstGeom prst="rect">
            <a:avLst/>
          </a:prstGeom>
          <a:noFill/>
        </p:spPr>
        <p:txBody>
          <a:bodyPr wrap="square" rtlCol="0">
            <a:spAutoFit/>
          </a:bodyPr>
          <a:lstStyle/>
          <a:p>
            <a:pPr algn="ctr"/>
            <a:r>
              <a:rPr lang="en-US" sz="1350" b="1" dirty="0">
                <a:latin typeface="Calibri Light" panose="020F0302020204030204" pitchFamily="34" charset="0"/>
              </a:rPr>
              <a:t>Smart Device</a:t>
            </a:r>
          </a:p>
        </p:txBody>
      </p:sp>
      <p:cxnSp>
        <p:nvCxnSpPr>
          <p:cNvPr id="21" name="Straight Arrow Connector 20"/>
          <p:cNvCxnSpPr/>
          <p:nvPr/>
        </p:nvCxnSpPr>
        <p:spPr>
          <a:xfrm flipV="1">
            <a:off x="2605540" y="1831939"/>
            <a:ext cx="523875" cy="1"/>
          </a:xfrm>
          <a:prstGeom prst="straightConnector1">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253865" y="1831229"/>
            <a:ext cx="520700" cy="3176"/>
          </a:xfrm>
          <a:prstGeom prst="straightConnector1">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5999058" y="1831228"/>
            <a:ext cx="520700" cy="11114"/>
          </a:xfrm>
          <a:prstGeom prst="straightConnector1">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2581649" y="2438428"/>
            <a:ext cx="511175" cy="3176"/>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4235228" y="2429425"/>
            <a:ext cx="511175" cy="3176"/>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5999058" y="2436130"/>
            <a:ext cx="511175" cy="3176"/>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271785" y="1995587"/>
            <a:ext cx="521048" cy="392415"/>
          </a:xfrm>
          <a:prstGeom prst="rect">
            <a:avLst/>
          </a:prstGeom>
          <a:noFill/>
        </p:spPr>
        <p:txBody>
          <a:bodyPr wrap="square" rtlCol="0">
            <a:spAutoFit/>
          </a:bodyPr>
          <a:lstStyle/>
          <a:p>
            <a:r>
              <a:rPr lang="en-US" sz="1050" b="1" dirty="0">
                <a:latin typeface="Calibri Light" panose="020F0302020204030204" pitchFamily="34" charset="0"/>
              </a:rPr>
              <a:t>Wi-Fi</a:t>
            </a:r>
          </a:p>
          <a:p>
            <a:endParaRPr lang="en-US" sz="900" b="1" dirty="0">
              <a:latin typeface="Calibri Light" panose="020F0302020204030204" pitchFamily="34" charset="0"/>
            </a:endParaRPr>
          </a:p>
        </p:txBody>
      </p:sp>
      <p:sp>
        <p:nvSpPr>
          <p:cNvPr id="29" name="TextBox 28"/>
          <p:cNvSpPr txBox="1"/>
          <p:nvPr/>
        </p:nvSpPr>
        <p:spPr>
          <a:xfrm>
            <a:off x="2489996" y="1958247"/>
            <a:ext cx="706619" cy="415498"/>
          </a:xfrm>
          <a:prstGeom prst="rect">
            <a:avLst/>
          </a:prstGeom>
          <a:noFill/>
        </p:spPr>
        <p:txBody>
          <a:bodyPr wrap="square" rtlCol="0">
            <a:spAutoFit/>
          </a:bodyPr>
          <a:lstStyle/>
          <a:p>
            <a:pPr algn="ctr"/>
            <a:r>
              <a:rPr lang="en-US" sz="1050" b="1" dirty="0">
                <a:latin typeface="Calibri Light" panose="020F0302020204030204" pitchFamily="34" charset="0"/>
              </a:rPr>
              <a:t>Wi-Fi/</a:t>
            </a:r>
          </a:p>
          <a:p>
            <a:pPr algn="ctr"/>
            <a:r>
              <a:rPr lang="en-US" sz="1050" b="1" dirty="0">
                <a:latin typeface="Calibri Light" panose="020F0302020204030204" pitchFamily="34" charset="0"/>
              </a:rPr>
              <a:t>Cloud</a:t>
            </a:r>
          </a:p>
        </p:txBody>
      </p:sp>
      <p:sp>
        <p:nvSpPr>
          <p:cNvPr id="30" name="TextBox 29"/>
          <p:cNvSpPr txBox="1"/>
          <p:nvPr/>
        </p:nvSpPr>
        <p:spPr>
          <a:xfrm>
            <a:off x="5849108" y="1948145"/>
            <a:ext cx="798873" cy="415498"/>
          </a:xfrm>
          <a:prstGeom prst="rect">
            <a:avLst/>
          </a:prstGeom>
          <a:noFill/>
        </p:spPr>
        <p:txBody>
          <a:bodyPr wrap="square" rtlCol="0">
            <a:spAutoFit/>
          </a:bodyPr>
          <a:lstStyle/>
          <a:p>
            <a:pPr algn="ctr"/>
            <a:r>
              <a:rPr lang="en-US" sz="1050" b="1" dirty="0">
                <a:latin typeface="Calibri Light" panose="020F0302020204030204" pitchFamily="34" charset="0"/>
              </a:rPr>
              <a:t>Bluetooth/</a:t>
            </a:r>
          </a:p>
          <a:p>
            <a:pPr algn="ctr"/>
            <a:r>
              <a:rPr lang="en-US" sz="1050" b="1" dirty="0">
                <a:latin typeface="Calibri Light" panose="020F0302020204030204" pitchFamily="34" charset="0"/>
              </a:rPr>
              <a:t>Z-Wave</a:t>
            </a:r>
          </a:p>
        </p:txBody>
      </p:sp>
      <p:sp>
        <p:nvSpPr>
          <p:cNvPr id="31" name="Rounded Rectangle 30"/>
          <p:cNvSpPr/>
          <p:nvPr/>
        </p:nvSpPr>
        <p:spPr>
          <a:xfrm>
            <a:off x="3313286" y="1667330"/>
            <a:ext cx="870069" cy="1024301"/>
          </a:xfrm>
          <a:prstGeom prst="roundRect">
            <a:avLst/>
          </a:prstGeom>
          <a:solidFill>
            <a:srgbClr val="325DA8"/>
          </a:solidFill>
          <a:ln>
            <a:solidFill>
              <a:srgbClr val="325DA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Calibri Light" panose="020F0302020204030204" pitchFamily="34" charset="0"/>
              </a:rPr>
              <a:t>Windows IIS Server/</a:t>
            </a:r>
          </a:p>
          <a:p>
            <a:pPr algn="ctr"/>
            <a:r>
              <a:rPr lang="en-US" sz="1050" dirty="0">
                <a:solidFill>
                  <a:schemeClr val="bg1"/>
                </a:solidFill>
                <a:latin typeface="Calibri Light" panose="020F0302020204030204" pitchFamily="34" charset="0"/>
              </a:rPr>
              <a:t>Apache for Windows</a:t>
            </a:r>
          </a:p>
        </p:txBody>
      </p:sp>
      <p:sp>
        <p:nvSpPr>
          <p:cNvPr id="33" name="Rounded Rectangle 32"/>
          <p:cNvSpPr/>
          <p:nvPr/>
        </p:nvSpPr>
        <p:spPr>
          <a:xfrm>
            <a:off x="4946793" y="1671328"/>
            <a:ext cx="844971" cy="1022122"/>
          </a:xfrm>
          <a:prstGeom prst="roundRect">
            <a:avLst/>
          </a:prstGeom>
          <a:solidFill>
            <a:srgbClr val="325DA8"/>
          </a:solidFill>
          <a:ln>
            <a:solidFill>
              <a:srgbClr val="325DA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bg1"/>
                </a:solidFill>
                <a:latin typeface="Calibri Light" panose="020F0302020204030204" pitchFamily="34" charset="0"/>
              </a:rPr>
              <a:t>Windows/</a:t>
            </a:r>
          </a:p>
          <a:p>
            <a:pPr algn="ctr"/>
            <a:r>
              <a:rPr lang="en-US" sz="1050" dirty="0" smtClean="0">
                <a:solidFill>
                  <a:schemeClr val="bg1"/>
                </a:solidFill>
                <a:latin typeface="Calibri Light" panose="020F0302020204030204" pitchFamily="34" charset="0"/>
              </a:rPr>
              <a:t>Mac</a:t>
            </a:r>
            <a:endParaRPr lang="en-US" sz="1050" dirty="0">
              <a:solidFill>
                <a:schemeClr val="bg1"/>
              </a:solidFill>
              <a:latin typeface="Calibri Light" panose="020F0302020204030204" pitchFamily="34" charset="0"/>
            </a:endParaRPr>
          </a:p>
        </p:txBody>
      </p:sp>
      <p:sp>
        <p:nvSpPr>
          <p:cNvPr id="35" name="Rounded Rectangle 34"/>
          <p:cNvSpPr/>
          <p:nvPr/>
        </p:nvSpPr>
        <p:spPr>
          <a:xfrm>
            <a:off x="6815663" y="1967967"/>
            <a:ext cx="735012" cy="330200"/>
          </a:xfrm>
          <a:prstGeom prst="roundRect">
            <a:avLst/>
          </a:prstGeom>
          <a:solidFill>
            <a:srgbClr val="325DA8"/>
          </a:solidFill>
          <a:ln>
            <a:solidFill>
              <a:srgbClr val="325DA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bg1"/>
                </a:solidFill>
                <a:latin typeface="Calibri Light" panose="020F0302020204030204" pitchFamily="34" charset="0"/>
              </a:rPr>
              <a:t>Smart Device #2</a:t>
            </a:r>
          </a:p>
        </p:txBody>
      </p:sp>
      <p:sp>
        <p:nvSpPr>
          <p:cNvPr id="36" name="Rounded Rectangle 35"/>
          <p:cNvSpPr/>
          <p:nvPr/>
        </p:nvSpPr>
        <p:spPr>
          <a:xfrm>
            <a:off x="6808965" y="2363443"/>
            <a:ext cx="738748" cy="330200"/>
          </a:xfrm>
          <a:prstGeom prst="roundRect">
            <a:avLst/>
          </a:prstGeom>
          <a:solidFill>
            <a:srgbClr val="325DA8"/>
          </a:solidFill>
          <a:ln>
            <a:solidFill>
              <a:srgbClr val="325DA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bg1"/>
                </a:solidFill>
                <a:latin typeface="Calibri Light" panose="020F0302020204030204" pitchFamily="34" charset="0"/>
              </a:rPr>
              <a:t>Smart Device #3</a:t>
            </a: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0157" y="2972641"/>
            <a:ext cx="1694627" cy="1070431"/>
          </a:xfrm>
          <a:prstGeom prst="rect">
            <a:avLst/>
          </a:prstGeom>
        </p:spPr>
      </p:pic>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3646" y="2969785"/>
            <a:ext cx="1543832" cy="1070431"/>
          </a:xfrm>
          <a:prstGeom prst="rect">
            <a:avLst/>
          </a:prstGeom>
        </p:spPr>
      </p:pic>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9324" y="2969785"/>
            <a:ext cx="1523138" cy="1280481"/>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9717" y="2969785"/>
            <a:ext cx="1065027" cy="708770"/>
          </a:xfrm>
          <a:prstGeom prst="rect">
            <a:avLst/>
          </a:prstGeom>
          <a:ln>
            <a:noFill/>
          </a:ln>
        </p:spPr>
      </p:pic>
      <p:sp>
        <p:nvSpPr>
          <p:cNvPr id="27"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46</a:t>
            </a:r>
          </a:p>
        </p:txBody>
      </p:sp>
    </p:spTree>
    <p:extLst>
      <p:ext uri="{BB962C8B-B14F-4D97-AF65-F5344CB8AC3E}">
        <p14:creationId xmlns:p14="http://schemas.microsoft.com/office/powerpoint/2010/main" val="939808149"/>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sldNum" sz="quarter" idx="4294967295"/>
          </p:nvPr>
        </p:nvSpPr>
        <p:spPr>
          <a:xfrm>
            <a:off x="8720723" y="4934121"/>
            <a:ext cx="226982" cy="23082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47</a:t>
            </a:fld>
            <a:endParaRPr dirty="0"/>
          </a:p>
        </p:txBody>
      </p:sp>
      <p:sp>
        <p:nvSpPr>
          <p:cNvPr id="130" name="Shape 130"/>
          <p:cNvSpPr>
            <a:spLocks noGrp="1"/>
          </p:cNvSpPr>
          <p:nvPr>
            <p:ph type="title" idx="4294967295"/>
          </p:nvPr>
        </p:nvSpPr>
        <p:spPr>
          <a:xfrm>
            <a:off x="1308240" y="2383445"/>
            <a:ext cx="6623102" cy="1159877"/>
          </a:xfrm>
          <a:prstGeom prst="rect">
            <a:avLst/>
          </a:prstGeom>
        </p:spPr>
        <p:txBody>
          <a:bodyPr>
            <a:normAutofit fontScale="90000"/>
          </a:bodyPr>
          <a:lstStyle>
            <a:lvl1pPr>
              <a:defRPr sz="7200">
                <a:solidFill>
                  <a:srgbClr val="FFFFFF"/>
                </a:solidFill>
              </a:defRPr>
            </a:lvl1pPr>
          </a:lstStyle>
          <a:p>
            <a:r>
              <a:rPr lang="en-US" dirty="0" smtClean="0"/>
              <a:t>RAD Server</a:t>
            </a:r>
            <a:endParaRPr dirty="0"/>
          </a:p>
        </p:txBody>
      </p:sp>
      <p:sp>
        <p:nvSpPr>
          <p:cNvPr id="131" name="Shape 131"/>
          <p:cNvSpPr>
            <a:spLocks noGrp="1"/>
          </p:cNvSpPr>
          <p:nvPr>
            <p:ph type="body" sz="quarter" idx="4294967295"/>
          </p:nvPr>
        </p:nvSpPr>
        <p:spPr>
          <a:xfrm>
            <a:off x="1389743" y="3268101"/>
            <a:ext cx="5759667" cy="784801"/>
          </a:xfrm>
          <a:prstGeom prst="rect">
            <a:avLst/>
          </a:prstGeom>
        </p:spPr>
        <p:txBody>
          <a:bodyPr>
            <a:normAutofit/>
          </a:bodyPr>
          <a:lstStyle>
            <a:lvl1pPr marL="0" indent="0">
              <a:buSzTx/>
              <a:buNone/>
              <a:defRPr>
                <a:solidFill>
                  <a:srgbClr val="FFFFFF"/>
                </a:solidFill>
              </a:defRPr>
            </a:lvl1pPr>
          </a:lstStyle>
          <a:p>
            <a:r>
              <a:rPr lang="en-US" dirty="0" smtClean="0"/>
              <a:t>Modern Multi-Tier Made Easy</a:t>
            </a:r>
            <a:endParaRPr lang="en-US" dirty="0"/>
          </a:p>
        </p:txBody>
      </p:sp>
      <p:sp>
        <p:nvSpPr>
          <p:cNvPr id="6" name="Shape 131"/>
          <p:cNvSpPr txBox="1">
            <a:spLocks/>
          </p:cNvSpPr>
          <p:nvPr/>
        </p:nvSpPr>
        <p:spPr>
          <a:xfrm>
            <a:off x="661879" y="2123389"/>
            <a:ext cx="2398206" cy="784801"/>
          </a:xfrm>
          <a:prstGeom prst="rect">
            <a:avLst/>
          </a:prstGeom>
          <a:ln w="12700">
            <a:miter lim="400000"/>
          </a:ln>
          <a:extLst>
            <a:ext uri="{C572A759-6A51-4108-AA02-DFA0A04FC94B}">
              <ma14:wrappingTextBoxFlag xmlns:ma14="http://schemas.microsoft.com/office/mac/drawingml/2011/main" xmlns="" val="1"/>
            </a:ext>
          </a:extLst>
        </p:spPr>
        <p:txBody>
          <a:bodyPr lIns="91423" tIns="91423" rIns="91423" bIns="91423">
            <a:noAutofit/>
          </a:bodyPr>
          <a:lstStyle>
            <a:lvl1pPr marL="0" marR="0" indent="0" algn="l" defTabSz="914400" rtl="0" latinLnBrk="0">
              <a:lnSpc>
                <a:spcPct val="100000"/>
              </a:lnSpc>
              <a:spcBef>
                <a:spcPts val="0"/>
              </a:spcBef>
              <a:spcAft>
                <a:spcPts val="0"/>
              </a:spcAft>
              <a:buClr>
                <a:srgbClr val="E11525"/>
              </a:buClr>
              <a:buSzTx/>
              <a:buFont typeface="Wingdings" panose="05000000000000000000" pitchFamily="2" charset="2"/>
              <a:buNone/>
              <a:tabLst/>
              <a:defRPr sz="2400" b="0" i="0" u="none" strike="noStrike" cap="none" spc="0" baseline="0">
                <a:ln>
                  <a:noFill/>
                </a:ln>
                <a:solidFill>
                  <a:srgbClr val="FFFFFF"/>
                </a:solidFill>
                <a:uFillTx/>
                <a:latin typeface="Calibri"/>
                <a:ea typeface="Calibri"/>
                <a:cs typeface="Calibri"/>
                <a:sym typeface="Calibri"/>
              </a:defRPr>
            </a:lvl1pPr>
            <a:lvl2pPr marL="633412" marR="0" indent="-285750" algn="l" defTabSz="914400" rtl="0" latinLnBrk="0">
              <a:lnSpc>
                <a:spcPct val="100000"/>
              </a:lnSpc>
              <a:spcBef>
                <a:spcPts val="0"/>
              </a:spcBef>
              <a:spcAft>
                <a:spcPts val="0"/>
              </a:spcAft>
              <a:buClr>
                <a:srgbClr val="E11525"/>
              </a:buClr>
              <a:buSzPct val="100000"/>
              <a:buFont typeface="Wingdings" panose="05000000000000000000" pitchFamily="2" charset="2"/>
              <a:buChar char="§"/>
              <a:tabLst/>
              <a:defRPr sz="2400" b="0" i="0" u="none" strike="noStrike" cap="none" spc="0" baseline="0">
                <a:ln>
                  <a:noFill/>
                </a:ln>
                <a:solidFill>
                  <a:srgbClr val="716558"/>
                </a:solidFill>
                <a:uFillTx/>
                <a:latin typeface="Calibri"/>
                <a:ea typeface="Calibri"/>
                <a:cs typeface="Calibri"/>
                <a:sym typeface="Calibri"/>
              </a:defRPr>
            </a:lvl2pPr>
            <a:lvl3pPr marL="970597" marR="0" indent="-337185" algn="l" defTabSz="914400" rtl="0" latinLnBrk="0">
              <a:lnSpc>
                <a:spcPct val="100000"/>
              </a:lnSpc>
              <a:spcBef>
                <a:spcPts val="0"/>
              </a:spcBef>
              <a:spcAft>
                <a:spcPts val="0"/>
              </a:spcAft>
              <a:buClr>
                <a:srgbClr val="E11525"/>
              </a:buClr>
              <a:buSzPct val="100000"/>
              <a:buFont typeface="Wingdings" panose="05000000000000000000" pitchFamily="2" charset="2"/>
              <a:buChar char="§"/>
              <a:tabLst/>
              <a:defRPr sz="2400" b="0" i="0" u="none" strike="noStrike" cap="none" spc="0" baseline="0">
                <a:ln>
                  <a:noFill/>
                </a:ln>
                <a:solidFill>
                  <a:srgbClr val="716558"/>
                </a:solidFill>
                <a:uFillTx/>
                <a:latin typeface="Calibri"/>
                <a:ea typeface="Calibri"/>
                <a:cs typeface="Calibri"/>
                <a:sym typeface="Calibri"/>
              </a:defRPr>
            </a:lvl3pPr>
            <a:lvl4pPr marL="1616528" marR="0" indent="-587828" algn="l" defTabSz="914400" rtl="0" latinLnBrk="0">
              <a:lnSpc>
                <a:spcPct val="100000"/>
              </a:lnSpc>
              <a:spcBef>
                <a:spcPts val="0"/>
              </a:spcBef>
              <a:spcAft>
                <a:spcPts val="0"/>
              </a:spcAft>
              <a:buClr>
                <a:srgbClr val="E11525"/>
              </a:buClr>
              <a:buSzPct val="100000"/>
              <a:buFont typeface="Wingdings"/>
              <a:buChar char="−"/>
              <a:tabLst/>
              <a:defRPr sz="2400" b="0" i="0" u="none" strike="noStrike" cap="none" spc="0" baseline="0">
                <a:ln>
                  <a:noFill/>
                </a:ln>
                <a:solidFill>
                  <a:srgbClr val="716558"/>
                </a:solidFill>
                <a:uFillTx/>
                <a:latin typeface="Calibri"/>
                <a:ea typeface="Calibri"/>
                <a:cs typeface="Calibri"/>
                <a:sym typeface="Calibri"/>
              </a:defRPr>
            </a:lvl4pPr>
            <a:lvl5pPr marL="1959428" marR="0" indent="-587828" algn="l" defTabSz="914400" rtl="0" latinLnBrk="0">
              <a:lnSpc>
                <a:spcPct val="100000"/>
              </a:lnSpc>
              <a:spcBef>
                <a:spcPts val="0"/>
              </a:spcBef>
              <a:spcAft>
                <a:spcPts val="0"/>
              </a:spcAft>
              <a:buClr>
                <a:srgbClr val="E11525"/>
              </a:buClr>
              <a:buSzPct val="100000"/>
              <a:buFont typeface="Wingdings"/>
              <a:buChar char="•"/>
              <a:tabLst/>
              <a:defRPr sz="2400" b="0" i="0" u="none" strike="noStrike" cap="none" spc="0" baseline="0">
                <a:ln>
                  <a:noFill/>
                </a:ln>
                <a:solidFill>
                  <a:srgbClr val="716558"/>
                </a:solidFill>
                <a:uFillTx/>
                <a:latin typeface="Calibri"/>
                <a:ea typeface="Calibri"/>
                <a:cs typeface="Calibri"/>
                <a:sym typeface="Calibri"/>
              </a:defRPr>
            </a:lvl5pPr>
            <a:lvl6pPr marL="0" marR="0" indent="0" algn="l" defTabSz="914400" rtl="0" latinLnBrk="0">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6pPr>
            <a:lvl7pPr marL="0" marR="0" indent="0" algn="l" defTabSz="914400" rtl="0" latinLnBrk="0">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7pPr>
            <a:lvl8pPr marL="0" marR="0" indent="0" algn="l" defTabSz="914400" rtl="0" latinLnBrk="0">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8pPr>
            <a:lvl9pPr marL="0" marR="0" indent="0" algn="l" defTabSz="914400" rtl="0" latinLnBrk="0">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9pPr>
          </a:lstStyle>
          <a:p>
            <a:r>
              <a:rPr lang="en-US" sz="3200" b="1" dirty="0">
                <a:solidFill>
                  <a:srgbClr val="FFFF00"/>
                </a:solidFill>
              </a:rPr>
              <a:t>Sneak Peek!</a:t>
            </a:r>
          </a:p>
        </p:txBody>
      </p:sp>
      <p:grpSp>
        <p:nvGrpSpPr>
          <p:cNvPr id="7" name="Group 6"/>
          <p:cNvGrpSpPr/>
          <p:nvPr/>
        </p:nvGrpSpPr>
        <p:grpSpPr>
          <a:xfrm>
            <a:off x="671357" y="2732818"/>
            <a:ext cx="713657" cy="602288"/>
            <a:chOff x="5938564" y="9162256"/>
            <a:chExt cx="1791780" cy="1512168"/>
          </a:xfrm>
        </p:grpSpPr>
        <p:sp>
          <p:nvSpPr>
            <p:cNvPr id="8" name="Oval 7"/>
            <p:cNvSpPr/>
            <p:nvPr/>
          </p:nvSpPr>
          <p:spPr bwMode="auto">
            <a:xfrm>
              <a:off x="6071320" y="9162256"/>
              <a:ext cx="1512168" cy="1512168"/>
            </a:xfrm>
            <a:prstGeom prst="ellipse">
              <a:avLst/>
            </a:prstGeom>
            <a:solidFill>
              <a:srgbClr val="FF0000"/>
            </a:solid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914378" fontAlgn="base">
                <a:spcBef>
                  <a:spcPct val="0"/>
                </a:spcBef>
                <a:spcAft>
                  <a:spcPct val="0"/>
                </a:spcAft>
              </a:pPr>
              <a:endParaRPr lang="en-US" sz="2400" spc="-300" dirty="0">
                <a:solidFill>
                  <a:schemeClr val="bg1"/>
                </a:solidFill>
                <a:latin typeface="Arial Black"/>
                <a:ea typeface="ヒラギノ角ゴ ProN W3" charset="0"/>
                <a:cs typeface="Arial Black"/>
                <a:sym typeface="Gill Sans" charset="0"/>
              </a:endParaRPr>
            </a:p>
          </p:txBody>
        </p:sp>
        <p:sp>
          <p:nvSpPr>
            <p:cNvPr id="9" name="Rectangle 8"/>
            <p:cNvSpPr/>
            <p:nvPr/>
          </p:nvSpPr>
          <p:spPr>
            <a:xfrm>
              <a:off x="5938564" y="9362286"/>
              <a:ext cx="1791780" cy="1004559"/>
            </a:xfrm>
            <a:prstGeom prst="rect">
              <a:avLst/>
            </a:prstGeom>
          </p:spPr>
          <p:txBody>
            <a:bodyPr wrap="none">
              <a:spAutoFit/>
            </a:bodyPr>
            <a:lstStyle/>
            <a:p>
              <a:pPr algn="ctr"/>
              <a:r>
                <a:rPr lang="en-US" sz="2000" dirty="0">
                  <a:solidFill>
                    <a:schemeClr val="bg1"/>
                  </a:solidFill>
                  <a:latin typeface="Avenir Black"/>
                  <a:cs typeface="Avenir Black"/>
                </a:rPr>
                <a:t>RSX</a:t>
              </a:r>
              <a:endParaRPr lang="en-US" sz="1800" dirty="0">
                <a:solidFill>
                  <a:schemeClr val="bg1"/>
                </a:solidFill>
                <a:latin typeface="Avenir Black"/>
                <a:cs typeface="Avenir Black"/>
              </a:endParaRPr>
            </a:p>
          </p:txBody>
        </p:sp>
      </p:grpSp>
    </p:spTree>
    <p:extLst>
      <p:ext uri="{BB962C8B-B14F-4D97-AF65-F5344CB8AC3E}">
        <p14:creationId xmlns:p14="http://schemas.microsoft.com/office/powerpoint/2010/main" val="257982008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Rectangle 7"/>
          <p:cNvSpPr>
            <a:spLocks/>
          </p:cNvSpPr>
          <p:nvPr/>
        </p:nvSpPr>
        <p:spPr bwMode="auto">
          <a:xfrm>
            <a:off x="1900237" y="2165762"/>
            <a:ext cx="2617442" cy="143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1200" dirty="0">
                <a:solidFill>
                  <a:srgbClr val="2C2C2C"/>
                </a:solidFill>
                <a:latin typeface="Lato Bold" charset="0"/>
                <a:ea typeface="ＭＳ Ｐゴシック" charset="0"/>
                <a:cs typeface="Lato Bold" charset="0"/>
                <a:sym typeface="Lato Bold" charset="0"/>
              </a:rPr>
              <a:t>REST End Point Publishing</a:t>
            </a:r>
          </a:p>
        </p:txBody>
      </p:sp>
      <p:sp>
        <p:nvSpPr>
          <p:cNvPr id="20488" name="Rectangle 8"/>
          <p:cNvSpPr>
            <a:spLocks/>
          </p:cNvSpPr>
          <p:nvPr/>
        </p:nvSpPr>
        <p:spPr bwMode="auto">
          <a:xfrm>
            <a:off x="1898704" y="2972708"/>
            <a:ext cx="1776413"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1200" dirty="0">
                <a:solidFill>
                  <a:srgbClr val="2C2C2C"/>
                </a:solidFill>
                <a:latin typeface="Lato Bold" charset="0"/>
                <a:ea typeface="ＭＳ Ｐゴシック" charset="0"/>
                <a:cs typeface="Lato Bold" charset="0"/>
                <a:sym typeface="Lato Bold" charset="0"/>
              </a:rPr>
              <a:t>Integration Middleware</a:t>
            </a:r>
          </a:p>
        </p:txBody>
      </p:sp>
      <p:sp>
        <p:nvSpPr>
          <p:cNvPr id="20489" name="Rectangle 9"/>
          <p:cNvSpPr>
            <a:spLocks/>
          </p:cNvSpPr>
          <p:nvPr/>
        </p:nvSpPr>
        <p:spPr bwMode="auto">
          <a:xfrm>
            <a:off x="1916182" y="3726750"/>
            <a:ext cx="1776413"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1200" dirty="0">
                <a:solidFill>
                  <a:srgbClr val="2C2C2C"/>
                </a:solidFill>
                <a:latin typeface="Lato Bold" charset="0"/>
                <a:ea typeface="ＭＳ Ｐゴシック" charset="0"/>
                <a:cs typeface="Lato Bold" charset="0"/>
                <a:sym typeface="Lato Bold" charset="0"/>
              </a:rPr>
              <a:t>Application Services</a:t>
            </a:r>
          </a:p>
        </p:txBody>
      </p:sp>
      <p:sp>
        <p:nvSpPr>
          <p:cNvPr id="20496" name="Rectangle 16"/>
          <p:cNvSpPr>
            <a:spLocks/>
          </p:cNvSpPr>
          <p:nvPr/>
        </p:nvSpPr>
        <p:spPr bwMode="auto">
          <a:xfrm>
            <a:off x="1909763" y="2359833"/>
            <a:ext cx="6037613"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lnSpc>
                <a:spcPct val="120000"/>
              </a:lnSpc>
              <a:spcBef>
                <a:spcPts val="188"/>
              </a:spcBef>
            </a:pPr>
            <a:r>
              <a:rPr lang="en-US" sz="800" dirty="0">
                <a:solidFill>
                  <a:srgbClr val="777C87"/>
                </a:solidFill>
                <a:latin typeface="Lato Bold" charset="0"/>
                <a:ea typeface="ＭＳ Ｐゴシック" charset="0"/>
                <a:cs typeface="Lato Bold" charset="0"/>
                <a:sym typeface="Lato Bold" charset="0"/>
              </a:rPr>
              <a:t>An all-in-one turnkey foundation for your application back end APIs and Services. </a:t>
            </a:r>
            <a:endParaRPr lang="en-US" sz="800" dirty="0">
              <a:solidFill>
                <a:srgbClr val="777C87"/>
              </a:solidFill>
              <a:latin typeface="Lato Regular" charset="0"/>
              <a:ea typeface="ＭＳ Ｐゴシック" charset="0"/>
              <a:cs typeface="Lato Regular" charset="0"/>
              <a:sym typeface="Lato Regular" charset="0"/>
            </a:endParaRPr>
          </a:p>
          <a:p>
            <a:pPr algn="just">
              <a:lnSpc>
                <a:spcPct val="120000"/>
              </a:lnSpc>
              <a:spcBef>
                <a:spcPts val="638"/>
              </a:spcBef>
            </a:pPr>
            <a:endParaRPr lang="en-US" sz="800" dirty="0">
              <a:solidFill>
                <a:srgbClr val="777C87"/>
              </a:solidFill>
              <a:latin typeface="Lato Regular" charset="0"/>
              <a:ea typeface="ＭＳ Ｐゴシック" charset="0"/>
              <a:cs typeface="Lato Regular" charset="0"/>
              <a:sym typeface="Lato Regular" charset="0"/>
            </a:endParaRPr>
          </a:p>
        </p:txBody>
      </p:sp>
      <p:sp>
        <p:nvSpPr>
          <p:cNvPr id="20497" name="Rectangle 17"/>
          <p:cNvSpPr>
            <a:spLocks/>
          </p:cNvSpPr>
          <p:nvPr/>
        </p:nvSpPr>
        <p:spPr bwMode="auto">
          <a:xfrm>
            <a:off x="1898703" y="3161728"/>
            <a:ext cx="5886654"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lnSpc>
                <a:spcPct val="120000"/>
              </a:lnSpc>
              <a:spcBef>
                <a:spcPts val="188"/>
              </a:spcBef>
            </a:pPr>
            <a:r>
              <a:rPr lang="en-US" sz="800" dirty="0">
                <a:solidFill>
                  <a:srgbClr val="777C87"/>
                </a:solidFill>
                <a:latin typeface="Lato Bold" charset="0"/>
                <a:ea typeface="ＭＳ Ｐゴシック" charset="0"/>
                <a:cs typeface="Lato Bold" charset="0"/>
                <a:sym typeface="Lato Bold" charset="0"/>
              </a:rPr>
              <a:t>Integrations provide out of the box connectivity with external servers, applications and services. </a:t>
            </a:r>
            <a:endParaRPr lang="en-US" sz="800" dirty="0">
              <a:solidFill>
                <a:srgbClr val="777C87"/>
              </a:solidFill>
              <a:latin typeface="Lato Bold" charset="0"/>
              <a:ea typeface="ＭＳ Ｐゴシック" charset="0"/>
              <a:cs typeface="Lato Bold" charset="0"/>
              <a:sym typeface="Lato Regular" charset="0"/>
            </a:endParaRPr>
          </a:p>
        </p:txBody>
      </p:sp>
      <p:sp>
        <p:nvSpPr>
          <p:cNvPr id="20498" name="Rectangle 18"/>
          <p:cNvSpPr>
            <a:spLocks/>
          </p:cNvSpPr>
          <p:nvPr/>
        </p:nvSpPr>
        <p:spPr bwMode="auto">
          <a:xfrm>
            <a:off x="1925706" y="3948206"/>
            <a:ext cx="5148048" cy="1194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lnSpc>
                <a:spcPct val="120000"/>
              </a:lnSpc>
              <a:spcBef>
                <a:spcPts val="188"/>
              </a:spcBef>
            </a:pPr>
            <a:r>
              <a:rPr lang="en-US" sz="800" dirty="0">
                <a:solidFill>
                  <a:srgbClr val="777C87"/>
                </a:solidFill>
                <a:latin typeface="Lato Bold" charset="0"/>
                <a:ea typeface="ＭＳ Ｐゴシック" charset="0"/>
                <a:cs typeface="Lato Bold" charset="0"/>
                <a:sym typeface="Lato Bold" charset="0"/>
              </a:rPr>
              <a:t>A collection of ready to use key built-in services to power your application. Includes core functions such as user directory services and user management, push notifications, user location tracking, and built-in data storage.  </a:t>
            </a:r>
            <a:endParaRPr lang="en-US" sz="800" dirty="0">
              <a:solidFill>
                <a:srgbClr val="777C87"/>
              </a:solidFill>
              <a:latin typeface="Lato Bold" charset="0"/>
              <a:ea typeface="ＭＳ Ｐゴシック" charset="0"/>
              <a:cs typeface="Lato Bold" charset="0"/>
              <a:sym typeface="Lato Regular" charset="0"/>
            </a:endParaRPr>
          </a:p>
        </p:txBody>
      </p:sp>
      <p:sp>
        <p:nvSpPr>
          <p:cNvPr id="20502" name="Rectangle 22"/>
          <p:cNvSpPr>
            <a:spLocks/>
          </p:cNvSpPr>
          <p:nvPr/>
        </p:nvSpPr>
        <p:spPr bwMode="auto">
          <a:xfrm>
            <a:off x="1223963" y="1116826"/>
            <a:ext cx="6715125" cy="10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spcBef>
                <a:spcPts val="638"/>
              </a:spcBef>
            </a:pPr>
            <a:r>
              <a:rPr lang="en-US" sz="900" dirty="0">
                <a:solidFill>
                  <a:schemeClr val="accent2"/>
                </a:solidFill>
                <a:latin typeface="Verdana" charset="0"/>
                <a:ea typeface="ＭＳ Ｐゴシック" charset="0"/>
                <a:cs typeface="Verdana" charset="0"/>
                <a:sym typeface="Verdana" charset="0"/>
              </a:rPr>
              <a:t>THE PERFECT BACK-END FOR DELPHI AND C++BUILDER APPS</a:t>
            </a:r>
          </a:p>
        </p:txBody>
      </p:sp>
      <p:sp>
        <p:nvSpPr>
          <p:cNvPr id="20503" name="Rectangle 23"/>
          <p:cNvSpPr>
            <a:spLocks/>
          </p:cNvSpPr>
          <p:nvPr/>
        </p:nvSpPr>
        <p:spPr bwMode="auto">
          <a:xfrm>
            <a:off x="1199200" y="540700"/>
            <a:ext cx="6881021"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313131"/>
                </a:solidFill>
                <a:latin typeface="Lato Black" charset="0"/>
                <a:ea typeface="ＭＳ Ｐゴシック" charset="0"/>
                <a:cs typeface="Lato Black" charset="0"/>
                <a:sym typeface="Lato Black" charset="0"/>
              </a:rPr>
              <a:t>RAD Server </a:t>
            </a:r>
            <a:r>
              <a:rPr lang="en-US" sz="3600" dirty="0">
                <a:solidFill>
                  <a:srgbClr val="313131"/>
                </a:solidFill>
                <a:latin typeface="Lato Light" charset="0"/>
                <a:ea typeface="ＭＳ Ｐゴシック" charset="0"/>
                <a:cs typeface="Lato Light" charset="0"/>
                <a:sym typeface="Lato Light" charset="0"/>
              </a:rPr>
              <a:t>Multi-tier Made Easy</a:t>
            </a:r>
          </a:p>
        </p:txBody>
      </p:sp>
      <p:sp>
        <p:nvSpPr>
          <p:cNvPr id="20507" name="Rectangle 27"/>
          <p:cNvSpPr>
            <a:spLocks/>
          </p:cNvSpPr>
          <p:nvPr/>
        </p:nvSpPr>
        <p:spPr bwMode="auto">
          <a:xfrm>
            <a:off x="1238251" y="1296460"/>
            <a:ext cx="6677025"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lnSpc>
                <a:spcPct val="120000"/>
              </a:lnSpc>
              <a:spcBef>
                <a:spcPts val="638"/>
              </a:spcBef>
            </a:pPr>
            <a:r>
              <a:rPr lang="en-US" sz="700" dirty="0">
                <a:solidFill>
                  <a:srgbClr val="6F6F6F"/>
                </a:solidFill>
                <a:latin typeface="Lato Regular" charset="0"/>
                <a:ea typeface="ＭＳ Ｐゴシック" charset="0"/>
                <a:cs typeface="Lato Regular" charset="0"/>
                <a:sym typeface="Lato Regular" charset="0"/>
              </a:rPr>
              <a:t>RAD Server is the turn-key RAD application server that provides a robust “out of the box” back-end platform on which to build and deploy your Delphi and C++Builder application services.  With RAD Server there is no longer a need to build your own back-end servers and services. Instead simply load Delphi and/or C++ methods into RAD Server and publish your back-end code to any client via managed REST/JSON end-points. Built-in services and integrations provide all the most common functionality and access to key external systems. All in a single easy to use and easy to deploy server. </a:t>
            </a:r>
          </a:p>
        </p:txBody>
      </p:sp>
      <p:grpSp>
        <p:nvGrpSpPr>
          <p:cNvPr id="2" name="Group 1"/>
          <p:cNvGrpSpPr/>
          <p:nvPr/>
        </p:nvGrpSpPr>
        <p:grpSpPr>
          <a:xfrm>
            <a:off x="1223629" y="2864696"/>
            <a:ext cx="581025" cy="581025"/>
            <a:chOff x="13340928" y="4631234"/>
            <a:chExt cx="1549400" cy="1549400"/>
          </a:xfrm>
        </p:grpSpPr>
        <p:sp>
          <p:nvSpPr>
            <p:cNvPr id="20483" name="Oval 3"/>
            <p:cNvSpPr>
              <a:spLocks/>
            </p:cNvSpPr>
            <p:nvPr/>
          </p:nvSpPr>
          <p:spPr bwMode="auto">
            <a:xfrm>
              <a:off x="13340928" y="4631234"/>
              <a:ext cx="1549400" cy="1549400"/>
            </a:xfrm>
            <a:prstGeom prst="ellipse">
              <a:avLst/>
            </a:prstGeom>
            <a:solidFill>
              <a:schemeClr val="accent2"/>
            </a:solidFill>
            <a:ln w="25400" cap="flat">
              <a:solidFill>
                <a:schemeClr val="tx1">
                  <a:alpha val="0"/>
                </a:schemeClr>
              </a:solidFill>
              <a:prstDash val="solid"/>
              <a:miter lim="800000"/>
              <a:headEnd type="none" w="med" len="med"/>
              <a:tailEnd type="none" w="med" len="med"/>
            </a:ln>
          </p:spPr>
          <p:txBody>
            <a:bodyPr lIns="0" tIns="0" rIns="0" bIns="0"/>
            <a:lstStyle/>
            <a:p>
              <a:endParaRPr lang="es-ES" sz="1800" dirty="0"/>
            </a:p>
          </p:txBody>
        </p:sp>
        <p:sp>
          <p:nvSpPr>
            <p:cNvPr id="29" name="Freeform 28"/>
            <p:cNvSpPr>
              <a:spLocks noChangeArrowheads="1"/>
            </p:cNvSpPr>
            <p:nvPr/>
          </p:nvSpPr>
          <p:spPr bwMode="auto">
            <a:xfrm>
              <a:off x="13772084" y="5012606"/>
              <a:ext cx="672483" cy="816942"/>
            </a:xfrm>
            <a:custGeom>
              <a:avLst/>
              <a:gdLst>
                <a:gd name="T0" fmla="*/ 346 w 355"/>
                <a:gd name="T1" fmla="*/ 283 h 435"/>
                <a:gd name="T2" fmla="*/ 346 w 355"/>
                <a:gd name="T3" fmla="*/ 283 h 435"/>
                <a:gd name="T4" fmla="*/ 178 w 355"/>
                <a:gd name="T5" fmla="*/ 345 h 435"/>
                <a:gd name="T6" fmla="*/ 9 w 355"/>
                <a:gd name="T7" fmla="*/ 283 h 435"/>
                <a:gd name="T8" fmla="*/ 0 w 355"/>
                <a:gd name="T9" fmla="*/ 283 h 435"/>
                <a:gd name="T10" fmla="*/ 0 w 355"/>
                <a:gd name="T11" fmla="*/ 336 h 435"/>
                <a:gd name="T12" fmla="*/ 178 w 355"/>
                <a:gd name="T13" fmla="*/ 434 h 435"/>
                <a:gd name="T14" fmla="*/ 354 w 355"/>
                <a:gd name="T15" fmla="*/ 336 h 435"/>
                <a:gd name="T16" fmla="*/ 354 w 355"/>
                <a:gd name="T17" fmla="*/ 283 h 435"/>
                <a:gd name="T18" fmla="*/ 346 w 355"/>
                <a:gd name="T19" fmla="*/ 283 h 435"/>
                <a:gd name="T20" fmla="*/ 346 w 355"/>
                <a:gd name="T21" fmla="*/ 160 h 435"/>
                <a:gd name="T22" fmla="*/ 346 w 355"/>
                <a:gd name="T23" fmla="*/ 160 h 435"/>
                <a:gd name="T24" fmla="*/ 178 w 355"/>
                <a:gd name="T25" fmla="*/ 213 h 435"/>
                <a:gd name="T26" fmla="*/ 9 w 355"/>
                <a:gd name="T27" fmla="*/ 160 h 435"/>
                <a:gd name="T28" fmla="*/ 0 w 355"/>
                <a:gd name="T29" fmla="*/ 160 h 435"/>
                <a:gd name="T30" fmla="*/ 0 w 355"/>
                <a:gd name="T31" fmla="*/ 222 h 435"/>
                <a:gd name="T32" fmla="*/ 178 w 355"/>
                <a:gd name="T33" fmla="*/ 292 h 435"/>
                <a:gd name="T34" fmla="*/ 354 w 355"/>
                <a:gd name="T35" fmla="*/ 222 h 435"/>
                <a:gd name="T36" fmla="*/ 354 w 355"/>
                <a:gd name="T37" fmla="*/ 160 h 435"/>
                <a:gd name="T38" fmla="*/ 346 w 355"/>
                <a:gd name="T39" fmla="*/ 160 h 435"/>
                <a:gd name="T40" fmla="*/ 178 w 355"/>
                <a:gd name="T41" fmla="*/ 0 h 435"/>
                <a:gd name="T42" fmla="*/ 178 w 355"/>
                <a:gd name="T43" fmla="*/ 0 h 435"/>
                <a:gd name="T44" fmla="*/ 0 w 355"/>
                <a:gd name="T45" fmla="*/ 62 h 435"/>
                <a:gd name="T46" fmla="*/ 0 w 355"/>
                <a:gd name="T47" fmla="*/ 97 h 435"/>
                <a:gd name="T48" fmla="*/ 178 w 355"/>
                <a:gd name="T49" fmla="*/ 160 h 435"/>
                <a:gd name="T50" fmla="*/ 354 w 355"/>
                <a:gd name="T51" fmla="*/ 97 h 435"/>
                <a:gd name="T52" fmla="*/ 354 w 355"/>
                <a:gd name="T53" fmla="*/ 62 h 435"/>
                <a:gd name="T54" fmla="*/ 178 w 355"/>
                <a:gd name="T55"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5" h="435">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chemeClr val="bg1"/>
            </a:solidFill>
            <a:ln>
              <a:noFill/>
            </a:ln>
            <a:effectLst/>
            <a:extLst/>
          </p:spPr>
          <p:txBody>
            <a:bodyPr wrap="none" lIns="91424" tIns="45712" rIns="91424" bIns="45712" anchor="ctr"/>
            <a:lstStyle/>
            <a:p>
              <a:pPr defTabSz="457109">
                <a:defRPr/>
              </a:pPr>
              <a:endParaRPr lang="en-US" sz="1800" dirty="0"/>
            </a:p>
          </p:txBody>
        </p:sp>
      </p:grpSp>
      <p:grpSp>
        <p:nvGrpSpPr>
          <p:cNvPr id="4" name="Group 3"/>
          <p:cNvGrpSpPr/>
          <p:nvPr/>
        </p:nvGrpSpPr>
        <p:grpSpPr>
          <a:xfrm>
            <a:off x="1223629" y="3647783"/>
            <a:ext cx="581025" cy="581025"/>
            <a:chOff x="3259808" y="8843466"/>
            <a:chExt cx="1549400" cy="1549400"/>
          </a:xfrm>
        </p:grpSpPr>
        <p:sp>
          <p:nvSpPr>
            <p:cNvPr id="20484" name="Oval 4"/>
            <p:cNvSpPr>
              <a:spLocks/>
            </p:cNvSpPr>
            <p:nvPr/>
          </p:nvSpPr>
          <p:spPr bwMode="auto">
            <a:xfrm>
              <a:off x="3259808" y="8843466"/>
              <a:ext cx="1549400" cy="1549400"/>
            </a:xfrm>
            <a:prstGeom prst="ellipse">
              <a:avLst/>
            </a:prstGeom>
            <a:solidFill>
              <a:schemeClr val="accent3"/>
            </a:solidFill>
            <a:ln w="25400" cap="flat">
              <a:solidFill>
                <a:schemeClr val="tx1">
                  <a:alpha val="0"/>
                </a:schemeClr>
              </a:solidFill>
              <a:prstDash val="solid"/>
              <a:miter lim="800000"/>
              <a:headEnd type="none" w="med" len="med"/>
              <a:tailEnd type="none" w="med" len="med"/>
            </a:ln>
          </p:spPr>
          <p:txBody>
            <a:bodyPr lIns="0" tIns="0" rIns="0" bIns="0"/>
            <a:lstStyle/>
            <a:p>
              <a:endParaRPr lang="es-ES" sz="1800" dirty="0"/>
            </a:p>
          </p:txBody>
        </p:sp>
        <p:sp>
          <p:nvSpPr>
            <p:cNvPr id="30" name="Freeform 70"/>
            <p:cNvSpPr>
              <a:spLocks noChangeArrowheads="1"/>
            </p:cNvSpPr>
            <p:nvPr/>
          </p:nvSpPr>
          <p:spPr bwMode="auto">
            <a:xfrm>
              <a:off x="3618956" y="9310786"/>
              <a:ext cx="805804" cy="720080"/>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rgbClr val="FFFFFF"/>
            </a:solidFill>
            <a:ln>
              <a:noFill/>
            </a:ln>
            <a:effectLst/>
            <a:extLst/>
          </p:spPr>
          <p:txBody>
            <a:bodyPr wrap="none" lIns="91424" tIns="45712" rIns="91424" bIns="45712" anchor="ctr"/>
            <a:lstStyle/>
            <a:p>
              <a:pPr defTabSz="457109">
                <a:defRPr/>
              </a:pPr>
              <a:endParaRPr lang="en-US" sz="1800" dirty="0"/>
            </a:p>
          </p:txBody>
        </p:sp>
      </p:grpSp>
      <p:grpSp>
        <p:nvGrpSpPr>
          <p:cNvPr id="3" name="Group 2"/>
          <p:cNvGrpSpPr/>
          <p:nvPr/>
        </p:nvGrpSpPr>
        <p:grpSpPr>
          <a:xfrm>
            <a:off x="1223963" y="2108612"/>
            <a:ext cx="581025" cy="581025"/>
            <a:chOff x="3263900" y="4625752"/>
            <a:chExt cx="1549400" cy="1549400"/>
          </a:xfrm>
        </p:grpSpPr>
        <p:sp>
          <p:nvSpPr>
            <p:cNvPr id="20481" name="Oval 1"/>
            <p:cNvSpPr>
              <a:spLocks/>
            </p:cNvSpPr>
            <p:nvPr/>
          </p:nvSpPr>
          <p:spPr bwMode="auto">
            <a:xfrm>
              <a:off x="3263900" y="4625752"/>
              <a:ext cx="1549400" cy="15494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sz="1800" dirty="0"/>
            </a:p>
          </p:txBody>
        </p:sp>
        <p:sp>
          <p:nvSpPr>
            <p:cNvPr id="31" name="Freeform 65"/>
            <p:cNvSpPr>
              <a:spLocks noChangeArrowheads="1"/>
            </p:cNvSpPr>
            <p:nvPr/>
          </p:nvSpPr>
          <p:spPr bwMode="auto">
            <a:xfrm>
              <a:off x="3642556" y="5040412"/>
              <a:ext cx="792088" cy="720080"/>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rgbClr val="FFFFFF"/>
            </a:solidFill>
            <a:ln>
              <a:noFill/>
            </a:ln>
            <a:effectLst/>
            <a:extLst/>
          </p:spPr>
          <p:txBody>
            <a:bodyPr wrap="none" lIns="91424" tIns="45712" rIns="91424" bIns="45712" anchor="ctr"/>
            <a:lstStyle/>
            <a:p>
              <a:pPr defTabSz="457109">
                <a:defRPr/>
              </a:pPr>
              <a:endParaRPr lang="en-US" sz="1800" dirty="0"/>
            </a:p>
          </p:txBody>
        </p:sp>
      </p:grpSp>
      <p:grpSp>
        <p:nvGrpSpPr>
          <p:cNvPr id="20" name="Group 19"/>
          <p:cNvGrpSpPr/>
          <p:nvPr/>
        </p:nvGrpSpPr>
        <p:grpSpPr>
          <a:xfrm>
            <a:off x="546502" y="514921"/>
            <a:ext cx="604653" cy="500300"/>
            <a:chOff x="5970882" y="9162256"/>
            <a:chExt cx="1827577" cy="1512168"/>
          </a:xfrm>
        </p:grpSpPr>
        <p:sp>
          <p:nvSpPr>
            <p:cNvPr id="21" name="Oval 20"/>
            <p:cNvSpPr/>
            <p:nvPr/>
          </p:nvSpPr>
          <p:spPr bwMode="auto">
            <a:xfrm>
              <a:off x="6071320" y="9162256"/>
              <a:ext cx="1512168" cy="1512168"/>
            </a:xfrm>
            <a:prstGeom prst="ellipse">
              <a:avLst/>
            </a:prstGeom>
            <a:solidFill>
              <a:srgbClr val="FF0000"/>
            </a:solid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914378" fontAlgn="base">
                <a:spcBef>
                  <a:spcPct val="0"/>
                </a:spcBef>
                <a:spcAft>
                  <a:spcPct val="0"/>
                </a:spcAft>
              </a:pPr>
              <a:endParaRPr lang="en-US" sz="2400" spc="-300" dirty="0">
                <a:solidFill>
                  <a:schemeClr val="bg1"/>
                </a:solidFill>
                <a:latin typeface="Arial Black"/>
                <a:ea typeface="ヒラギノ角ゴ ProN W3" charset="0"/>
                <a:cs typeface="Arial Black"/>
                <a:sym typeface="Gill Sans" charset="0"/>
              </a:endParaRPr>
            </a:p>
          </p:txBody>
        </p:sp>
        <p:sp>
          <p:nvSpPr>
            <p:cNvPr id="22" name="Rectangle 21"/>
            <p:cNvSpPr/>
            <p:nvPr/>
          </p:nvSpPr>
          <p:spPr>
            <a:xfrm>
              <a:off x="5970882" y="9437602"/>
              <a:ext cx="1827577" cy="1023287"/>
            </a:xfrm>
            <a:prstGeom prst="rect">
              <a:avLst/>
            </a:prstGeom>
          </p:spPr>
          <p:txBody>
            <a:bodyPr wrap="none">
              <a:spAutoFit/>
            </a:bodyPr>
            <a:lstStyle/>
            <a:p>
              <a:pPr algn="dist"/>
              <a:r>
                <a:rPr lang="en-US" sz="1600" dirty="0">
                  <a:solidFill>
                    <a:schemeClr val="bg1"/>
                  </a:solidFill>
                  <a:latin typeface="Avenir Black"/>
                  <a:cs typeface="Avenir Black"/>
                </a:rPr>
                <a:t>RSX</a:t>
              </a:r>
            </a:p>
          </p:txBody>
        </p:sp>
      </p:grpSp>
      <p:sp>
        <p:nvSpPr>
          <p:cNvPr id="23" name="Shape 128"/>
          <p:cNvSpPr>
            <a:spLocks noGrp="1"/>
          </p:cNvSpPr>
          <p:nvPr>
            <p:ph type="sldNum" sz="quarter" idx="4294967295"/>
          </p:nvPr>
        </p:nvSpPr>
        <p:spPr>
          <a:xfrm>
            <a:off x="8739960" y="4934121"/>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48</a:t>
            </a:r>
            <a:endParaRPr dirty="0"/>
          </a:p>
        </p:txBody>
      </p:sp>
    </p:spTree>
    <p:extLst>
      <p:ext uri="{BB962C8B-B14F-4D97-AF65-F5344CB8AC3E}">
        <p14:creationId xmlns:p14="http://schemas.microsoft.com/office/powerpoint/2010/main" val="238596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p:cNvSpPr>
          <p:nvPr/>
        </p:nvSpPr>
        <p:spPr bwMode="auto">
          <a:xfrm>
            <a:off x="3162300" y="2267546"/>
            <a:ext cx="133350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900" dirty="0">
                <a:solidFill>
                  <a:srgbClr val="2C2C2C"/>
                </a:solidFill>
                <a:latin typeface="Lato Bold" charset="0"/>
                <a:ea typeface="ＭＳ Ｐゴシック" charset="0"/>
                <a:cs typeface="Lato Bold" charset="0"/>
                <a:sym typeface="Lato Bold" charset="0"/>
              </a:rPr>
              <a:t>API Analytics</a:t>
            </a:r>
          </a:p>
        </p:txBody>
      </p:sp>
      <p:sp>
        <p:nvSpPr>
          <p:cNvPr id="21507" name="Rectangle 3"/>
          <p:cNvSpPr>
            <a:spLocks/>
          </p:cNvSpPr>
          <p:nvPr/>
        </p:nvSpPr>
        <p:spPr bwMode="auto">
          <a:xfrm>
            <a:off x="3167063" y="2461618"/>
            <a:ext cx="1333500"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r>
              <a:rPr lang="en-US" sz="700" dirty="0">
                <a:solidFill>
                  <a:srgbClr val="777C87"/>
                </a:solidFill>
                <a:latin typeface="Lato Regular" charset="0"/>
                <a:ea typeface="ＭＳ Ｐゴシック" charset="0"/>
                <a:cs typeface="Lato Regular" charset="0"/>
                <a:sym typeface="Lato Regular" charset="0"/>
              </a:rPr>
              <a:t>All REST API end-point activity is recorded and measured for robust statistics tracking and analytics. Analyze user, API, and services activity to gain insight into how your application is being utilized.  </a:t>
            </a:r>
          </a:p>
        </p:txBody>
      </p:sp>
      <p:sp>
        <p:nvSpPr>
          <p:cNvPr id="21511" name="Rectangle 7"/>
          <p:cNvSpPr>
            <a:spLocks/>
          </p:cNvSpPr>
          <p:nvPr/>
        </p:nvSpPr>
        <p:spPr bwMode="auto">
          <a:xfrm>
            <a:off x="1223963" y="2267546"/>
            <a:ext cx="1430825" cy="142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900" dirty="0">
                <a:solidFill>
                  <a:srgbClr val="2C2C2C"/>
                </a:solidFill>
                <a:latin typeface="Lato Bold" charset="0"/>
                <a:ea typeface="ＭＳ Ｐゴシック" charset="0"/>
                <a:cs typeface="Lato Bold" charset="0"/>
                <a:sym typeface="Lato Bold" charset="0"/>
              </a:rPr>
              <a:t>REST End-Point Publishing </a:t>
            </a:r>
          </a:p>
        </p:txBody>
      </p:sp>
      <p:sp>
        <p:nvSpPr>
          <p:cNvPr id="21512" name="Rectangle 8"/>
          <p:cNvSpPr>
            <a:spLocks/>
          </p:cNvSpPr>
          <p:nvPr/>
        </p:nvSpPr>
        <p:spPr bwMode="auto">
          <a:xfrm>
            <a:off x="1233488" y="2461618"/>
            <a:ext cx="1333500"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r>
              <a:rPr lang="en-US" sz="700" dirty="0">
                <a:solidFill>
                  <a:srgbClr val="777C87"/>
                </a:solidFill>
                <a:latin typeface="Lato Regular" charset="0"/>
                <a:ea typeface="ＭＳ Ｐゴシック" charset="0"/>
                <a:cs typeface="Lato Regular" charset="0"/>
                <a:sym typeface="Lato Regular" charset="0"/>
              </a:rPr>
              <a:t>Easy to use API publishing of business logic. Any Delphi or C++ code can be hosted as an API and auto-published as REST/JSON endpoints which are measured and managed by RAD Server.</a:t>
            </a:r>
          </a:p>
        </p:txBody>
      </p:sp>
      <p:sp>
        <p:nvSpPr>
          <p:cNvPr id="21517" name="Rectangle 13"/>
          <p:cNvSpPr>
            <a:spLocks/>
          </p:cNvSpPr>
          <p:nvPr/>
        </p:nvSpPr>
        <p:spPr bwMode="auto">
          <a:xfrm>
            <a:off x="3162300" y="3621770"/>
            <a:ext cx="133350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900" dirty="0">
                <a:solidFill>
                  <a:srgbClr val="2C2C2C"/>
                </a:solidFill>
                <a:latin typeface="Lato Bold" charset="0"/>
                <a:ea typeface="ＭＳ Ｐゴシック" charset="0"/>
                <a:cs typeface="Lato Bold" charset="0"/>
                <a:sym typeface="Lato Bold" charset="0"/>
              </a:rPr>
              <a:t>Desktop, Mobile &amp; Web</a:t>
            </a:r>
          </a:p>
        </p:txBody>
      </p:sp>
      <p:sp>
        <p:nvSpPr>
          <p:cNvPr id="21518" name="Rectangle 14"/>
          <p:cNvSpPr>
            <a:spLocks/>
          </p:cNvSpPr>
          <p:nvPr/>
        </p:nvSpPr>
        <p:spPr bwMode="auto">
          <a:xfrm>
            <a:off x="3167063" y="3760162"/>
            <a:ext cx="1333500"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r>
              <a:rPr lang="en-US" sz="700" dirty="0">
                <a:solidFill>
                  <a:srgbClr val="777C87"/>
                </a:solidFill>
                <a:latin typeface="Lato Regular" charset="0"/>
                <a:ea typeface="ＭＳ Ｐゴシック" charset="0"/>
                <a:cs typeface="Lato Regular" charset="0"/>
                <a:sym typeface="Lato Regular" charset="0"/>
              </a:rPr>
              <a:t>All C++ and Delphi code hosted on RAD Server are published as REST/JSON end points consumable by any type of client for extreme flexibility and future-proofing. </a:t>
            </a:r>
          </a:p>
        </p:txBody>
      </p:sp>
      <p:sp>
        <p:nvSpPr>
          <p:cNvPr id="21521" name="Rectangle 17"/>
          <p:cNvSpPr>
            <a:spLocks/>
          </p:cNvSpPr>
          <p:nvPr/>
        </p:nvSpPr>
        <p:spPr bwMode="auto">
          <a:xfrm>
            <a:off x="1223962" y="3621770"/>
            <a:ext cx="133350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900" dirty="0">
                <a:solidFill>
                  <a:srgbClr val="2C2C2C"/>
                </a:solidFill>
                <a:latin typeface="Lato Bold" charset="0"/>
                <a:ea typeface="ＭＳ Ｐゴシック" charset="0"/>
                <a:cs typeface="Lato Bold" charset="0"/>
                <a:sym typeface="Lato Bold" charset="0"/>
              </a:rPr>
              <a:t>Access Control</a:t>
            </a:r>
          </a:p>
        </p:txBody>
      </p:sp>
      <p:sp>
        <p:nvSpPr>
          <p:cNvPr id="21522" name="Rectangle 18"/>
          <p:cNvSpPr>
            <a:spLocks/>
          </p:cNvSpPr>
          <p:nvPr/>
        </p:nvSpPr>
        <p:spPr bwMode="auto">
          <a:xfrm>
            <a:off x="1233488" y="3760162"/>
            <a:ext cx="1333500"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r>
              <a:rPr lang="en-US" sz="700" dirty="0">
                <a:solidFill>
                  <a:srgbClr val="777C87"/>
                </a:solidFill>
                <a:latin typeface="Lato Regular" charset="0"/>
                <a:ea typeface="ＭＳ Ｐゴシック" charset="0"/>
                <a:cs typeface="Lato Regular" charset="0"/>
                <a:sym typeface="Lato Regular" charset="0"/>
              </a:rPr>
              <a:t>Group and user level access to control to all application APIs. Control who has access to what functionality. All access is user authenticated.</a:t>
            </a:r>
          </a:p>
        </p:txBody>
      </p:sp>
      <p:sp>
        <p:nvSpPr>
          <p:cNvPr id="21533" name="AutoShape 29"/>
          <p:cNvSpPr>
            <a:spLocks/>
          </p:cNvSpPr>
          <p:nvPr/>
        </p:nvSpPr>
        <p:spPr bwMode="auto">
          <a:xfrm>
            <a:off x="3329862" y="3361181"/>
            <a:ext cx="228600" cy="219075"/>
          </a:xfrm>
          <a:custGeom>
            <a:avLst/>
            <a:gdLst/>
            <a:ahLst/>
            <a:cxnLst/>
            <a:rect l="0" t="0" r="r" b="b"/>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chemeClr val="accent4"/>
          </a:solidFill>
          <a:ln>
            <a:noFill/>
          </a:ln>
          <a:extLst/>
        </p:spPr>
        <p:txBody>
          <a:bodyPr lIns="0" tIns="0" rIns="0" bIns="0"/>
          <a:lstStyle/>
          <a:p>
            <a:endParaRPr lang="es-ES" sz="1800" dirty="0"/>
          </a:p>
        </p:txBody>
      </p:sp>
      <p:sp>
        <p:nvSpPr>
          <p:cNvPr id="21535" name="Rectangle 31"/>
          <p:cNvSpPr>
            <a:spLocks/>
          </p:cNvSpPr>
          <p:nvPr/>
        </p:nvSpPr>
        <p:spPr bwMode="auto">
          <a:xfrm>
            <a:off x="1238251" y="1132880"/>
            <a:ext cx="6715125" cy="10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spcBef>
                <a:spcPts val="638"/>
              </a:spcBef>
            </a:pPr>
            <a:r>
              <a:rPr lang="en-US" sz="700" dirty="0">
                <a:solidFill>
                  <a:schemeClr val="accent2"/>
                </a:solidFill>
                <a:latin typeface="Verdana" charset="0"/>
                <a:ea typeface="ＭＳ Ｐゴシック" charset="0"/>
                <a:cs typeface="Verdana" charset="0"/>
                <a:sym typeface="Verdana" charset="0"/>
              </a:rPr>
              <a:t>Easy REST API End-Point Creation, Publishing, and Management</a:t>
            </a:r>
          </a:p>
        </p:txBody>
      </p:sp>
      <p:sp>
        <p:nvSpPr>
          <p:cNvPr id="21536" name="Rectangle 32"/>
          <p:cNvSpPr>
            <a:spLocks/>
          </p:cNvSpPr>
          <p:nvPr/>
        </p:nvSpPr>
        <p:spPr bwMode="auto">
          <a:xfrm>
            <a:off x="1209675" y="670745"/>
            <a:ext cx="6480535"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313131"/>
                </a:solidFill>
                <a:latin typeface="Lato Black" charset="0"/>
                <a:ea typeface="ＭＳ Ｐゴシック" charset="0"/>
                <a:cs typeface="Lato Black" charset="0"/>
                <a:sym typeface="Lato Black" charset="0"/>
              </a:rPr>
              <a:t>REST End-Point Publishing</a:t>
            </a:r>
            <a:endParaRPr lang="en-US" sz="3600" dirty="0">
              <a:solidFill>
                <a:srgbClr val="313131"/>
              </a:solidFill>
              <a:latin typeface="Lato Light" charset="0"/>
              <a:ea typeface="ＭＳ Ｐゴシック" charset="0"/>
              <a:cs typeface="Lato Light" charset="0"/>
              <a:sym typeface="Lato Light" charset="0"/>
            </a:endParaRPr>
          </a:p>
        </p:txBody>
      </p:sp>
      <p:sp>
        <p:nvSpPr>
          <p:cNvPr id="21537" name="Rectangle 33"/>
          <p:cNvSpPr>
            <a:spLocks/>
          </p:cNvSpPr>
          <p:nvPr/>
        </p:nvSpPr>
        <p:spPr bwMode="auto">
          <a:xfrm>
            <a:off x="1238251" y="1301353"/>
            <a:ext cx="6677025"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lnSpc>
                <a:spcPct val="120000"/>
              </a:lnSpc>
              <a:spcBef>
                <a:spcPts val="638"/>
              </a:spcBef>
            </a:pPr>
            <a:r>
              <a:rPr lang="en-US" sz="700" dirty="0">
                <a:solidFill>
                  <a:srgbClr val="6F6F6F"/>
                </a:solidFill>
                <a:latin typeface="Lato Regular" charset="0"/>
                <a:ea typeface="ＭＳ Ｐゴシック" charset="0"/>
                <a:cs typeface="Lato Regular" charset="0"/>
                <a:sym typeface="Lato Regular" charset="0"/>
              </a:rPr>
              <a:t>RAD Server makes it fast and easy to build flexible back-end servers for your multi-tier application solution. Developers simply load Delphi and C++ business logic into the server, and managed REST/JSON API end-points are generated. Developers or admins can easily configure API level access control to user groups, and measure and analyze application usage at the API, user, or service level.  Since your Delphi and C++ APIs are published as heterogeneous REST/JSON end-points, RAD Server easily supports virtually any client type from VCL and FMX Desktop, Mobile and Wearable clients to popular </a:t>
            </a:r>
            <a:r>
              <a:rPr lang="en-US" sz="700" dirty="0" smtClean="0">
                <a:solidFill>
                  <a:srgbClr val="6F6F6F"/>
                </a:solidFill>
                <a:latin typeface="Lato Regular" charset="0"/>
                <a:ea typeface="ＭＳ Ｐゴシック" charset="0"/>
                <a:cs typeface="Lato Regular" charset="0"/>
                <a:sym typeface="Lato Regular" charset="0"/>
              </a:rPr>
              <a:t>JavaScript </a:t>
            </a:r>
            <a:r>
              <a:rPr lang="en-US" sz="700" dirty="0">
                <a:solidFill>
                  <a:srgbClr val="6F6F6F"/>
                </a:solidFill>
                <a:latin typeface="Lato Regular" charset="0"/>
                <a:ea typeface="ＭＳ Ｐゴシック" charset="0"/>
                <a:cs typeface="Lato Regular" charset="0"/>
                <a:sym typeface="Lato Regular" charset="0"/>
              </a:rPr>
              <a:t>Web Frameworks. RAD Server easy to build and deploy robust heterogeneous multi-tier solutions.  </a:t>
            </a:r>
          </a:p>
        </p:txBody>
      </p:sp>
      <p:sp>
        <p:nvSpPr>
          <p:cNvPr id="37" name="Freeform 36"/>
          <p:cNvSpPr>
            <a:spLocks noChangeArrowheads="1"/>
          </p:cNvSpPr>
          <p:nvPr/>
        </p:nvSpPr>
        <p:spPr bwMode="auto">
          <a:xfrm>
            <a:off x="3167844" y="2004688"/>
            <a:ext cx="270030" cy="231249"/>
          </a:xfrm>
          <a:custGeom>
            <a:avLst/>
            <a:gdLst>
              <a:gd name="T0" fmla="*/ 17 w 497"/>
              <a:gd name="T1" fmla="*/ 247 h 426"/>
              <a:gd name="T2" fmla="*/ 17 w 497"/>
              <a:gd name="T3" fmla="*/ 247 h 426"/>
              <a:gd name="T4" fmla="*/ 53 w 497"/>
              <a:gd name="T5" fmla="*/ 256 h 426"/>
              <a:gd name="T6" fmla="*/ 80 w 497"/>
              <a:gd name="T7" fmla="*/ 212 h 426"/>
              <a:gd name="T8" fmla="*/ 26 w 497"/>
              <a:gd name="T9" fmla="*/ 203 h 426"/>
              <a:gd name="T10" fmla="*/ 0 w 497"/>
              <a:gd name="T11" fmla="*/ 221 h 426"/>
              <a:gd name="T12" fmla="*/ 17 w 497"/>
              <a:gd name="T13" fmla="*/ 247 h 426"/>
              <a:gd name="T14" fmla="*/ 460 w 497"/>
              <a:gd name="T15" fmla="*/ 256 h 426"/>
              <a:gd name="T16" fmla="*/ 460 w 497"/>
              <a:gd name="T17" fmla="*/ 256 h 426"/>
              <a:gd name="T18" fmla="*/ 345 w 497"/>
              <a:gd name="T19" fmla="*/ 354 h 426"/>
              <a:gd name="T20" fmla="*/ 221 w 497"/>
              <a:gd name="T21" fmla="*/ 256 h 426"/>
              <a:gd name="T22" fmla="*/ 212 w 497"/>
              <a:gd name="T23" fmla="*/ 247 h 426"/>
              <a:gd name="T24" fmla="*/ 194 w 497"/>
              <a:gd name="T25" fmla="*/ 247 h 426"/>
              <a:gd name="T26" fmla="*/ 168 w 497"/>
              <a:gd name="T27" fmla="*/ 283 h 426"/>
              <a:gd name="T28" fmla="*/ 194 w 497"/>
              <a:gd name="T29" fmla="*/ 292 h 426"/>
              <a:gd name="T30" fmla="*/ 337 w 497"/>
              <a:gd name="T31" fmla="*/ 398 h 426"/>
              <a:gd name="T32" fmla="*/ 345 w 497"/>
              <a:gd name="T33" fmla="*/ 407 h 426"/>
              <a:gd name="T34" fmla="*/ 363 w 497"/>
              <a:gd name="T35" fmla="*/ 398 h 426"/>
              <a:gd name="T36" fmla="*/ 487 w 497"/>
              <a:gd name="T37" fmla="*/ 292 h 426"/>
              <a:gd name="T38" fmla="*/ 487 w 497"/>
              <a:gd name="T39" fmla="*/ 256 h 426"/>
              <a:gd name="T40" fmla="*/ 460 w 497"/>
              <a:gd name="T41" fmla="*/ 256 h 426"/>
              <a:gd name="T42" fmla="*/ 212 w 497"/>
              <a:gd name="T43" fmla="*/ 141 h 426"/>
              <a:gd name="T44" fmla="*/ 212 w 497"/>
              <a:gd name="T45" fmla="*/ 141 h 426"/>
              <a:gd name="T46" fmla="*/ 337 w 497"/>
              <a:gd name="T47" fmla="*/ 221 h 426"/>
              <a:gd name="T48" fmla="*/ 372 w 497"/>
              <a:gd name="T49" fmla="*/ 212 h 426"/>
              <a:gd name="T50" fmla="*/ 496 w 497"/>
              <a:gd name="T51" fmla="*/ 35 h 426"/>
              <a:gd name="T52" fmla="*/ 487 w 497"/>
              <a:gd name="T53" fmla="*/ 9 h 426"/>
              <a:gd name="T54" fmla="*/ 452 w 497"/>
              <a:gd name="T55" fmla="*/ 9 h 426"/>
              <a:gd name="T56" fmla="*/ 345 w 497"/>
              <a:gd name="T57" fmla="*/ 177 h 426"/>
              <a:gd name="T58" fmla="*/ 221 w 497"/>
              <a:gd name="T59" fmla="*/ 97 h 426"/>
              <a:gd name="T60" fmla="*/ 203 w 497"/>
              <a:gd name="T61" fmla="*/ 88 h 426"/>
              <a:gd name="T62" fmla="*/ 186 w 497"/>
              <a:gd name="T63" fmla="*/ 106 h 426"/>
              <a:gd name="T64" fmla="*/ 0 w 497"/>
              <a:gd name="T65" fmla="*/ 390 h 426"/>
              <a:gd name="T66" fmla="*/ 9 w 497"/>
              <a:gd name="T67" fmla="*/ 425 h 426"/>
              <a:gd name="T68" fmla="*/ 26 w 497"/>
              <a:gd name="T69" fmla="*/ 425 h 426"/>
              <a:gd name="T70" fmla="*/ 44 w 497"/>
              <a:gd name="T71" fmla="*/ 416 h 426"/>
              <a:gd name="T72" fmla="*/ 212 w 497"/>
              <a:gd name="T73" fmla="*/ 141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426">
                <a:moveTo>
                  <a:pt x="17" y="247"/>
                </a:moveTo>
                <a:lnTo>
                  <a:pt x="17" y="247"/>
                </a:lnTo>
                <a:cubicBezTo>
                  <a:pt x="53" y="256"/>
                  <a:pt x="53" y="256"/>
                  <a:pt x="53" y="256"/>
                </a:cubicBezTo>
                <a:cubicBezTo>
                  <a:pt x="80" y="212"/>
                  <a:pt x="80" y="212"/>
                  <a:pt x="80" y="212"/>
                </a:cubicBezTo>
                <a:cubicBezTo>
                  <a:pt x="26" y="203"/>
                  <a:pt x="26" y="203"/>
                  <a:pt x="26" y="203"/>
                </a:cubicBezTo>
                <a:cubicBezTo>
                  <a:pt x="17" y="203"/>
                  <a:pt x="0" y="212"/>
                  <a:pt x="0" y="221"/>
                </a:cubicBezTo>
                <a:cubicBezTo>
                  <a:pt x="0" y="230"/>
                  <a:pt x="9" y="247"/>
                  <a:pt x="17" y="247"/>
                </a:cubicBezTo>
                <a:close/>
                <a:moveTo>
                  <a:pt x="460" y="256"/>
                </a:moveTo>
                <a:lnTo>
                  <a:pt x="460" y="256"/>
                </a:lnTo>
                <a:cubicBezTo>
                  <a:pt x="345" y="354"/>
                  <a:pt x="345" y="354"/>
                  <a:pt x="345" y="354"/>
                </a:cubicBezTo>
                <a:cubicBezTo>
                  <a:pt x="221" y="256"/>
                  <a:pt x="221" y="256"/>
                  <a:pt x="221" y="256"/>
                </a:cubicBezTo>
                <a:cubicBezTo>
                  <a:pt x="212" y="247"/>
                  <a:pt x="212" y="247"/>
                  <a:pt x="212" y="247"/>
                </a:cubicBezTo>
                <a:cubicBezTo>
                  <a:pt x="194" y="247"/>
                  <a:pt x="194" y="247"/>
                  <a:pt x="194" y="247"/>
                </a:cubicBezTo>
                <a:cubicBezTo>
                  <a:pt x="168" y="283"/>
                  <a:pt x="168" y="283"/>
                  <a:pt x="168" y="283"/>
                </a:cubicBezTo>
                <a:cubicBezTo>
                  <a:pt x="194" y="292"/>
                  <a:pt x="194" y="292"/>
                  <a:pt x="194" y="292"/>
                </a:cubicBezTo>
                <a:cubicBezTo>
                  <a:pt x="337" y="398"/>
                  <a:pt x="337" y="398"/>
                  <a:pt x="337" y="398"/>
                </a:cubicBezTo>
                <a:cubicBezTo>
                  <a:pt x="337" y="407"/>
                  <a:pt x="345" y="407"/>
                  <a:pt x="345" y="407"/>
                </a:cubicBezTo>
                <a:cubicBezTo>
                  <a:pt x="354" y="407"/>
                  <a:pt x="363" y="407"/>
                  <a:pt x="363" y="398"/>
                </a:cubicBezTo>
                <a:cubicBezTo>
                  <a:pt x="487" y="292"/>
                  <a:pt x="487" y="292"/>
                  <a:pt x="487" y="292"/>
                </a:cubicBezTo>
                <a:cubicBezTo>
                  <a:pt x="496" y="283"/>
                  <a:pt x="496" y="265"/>
                  <a:pt x="487" y="256"/>
                </a:cubicBezTo>
                <a:cubicBezTo>
                  <a:pt x="478" y="247"/>
                  <a:pt x="469" y="247"/>
                  <a:pt x="460" y="256"/>
                </a:cubicBezTo>
                <a:close/>
                <a:moveTo>
                  <a:pt x="212" y="141"/>
                </a:moveTo>
                <a:lnTo>
                  <a:pt x="212" y="141"/>
                </a:lnTo>
                <a:cubicBezTo>
                  <a:pt x="337" y="221"/>
                  <a:pt x="337" y="221"/>
                  <a:pt x="337" y="221"/>
                </a:cubicBezTo>
                <a:cubicBezTo>
                  <a:pt x="345" y="230"/>
                  <a:pt x="363" y="230"/>
                  <a:pt x="372" y="212"/>
                </a:cubicBezTo>
                <a:cubicBezTo>
                  <a:pt x="496" y="35"/>
                  <a:pt x="496" y="35"/>
                  <a:pt x="496" y="35"/>
                </a:cubicBezTo>
                <a:cubicBezTo>
                  <a:pt x="496" y="26"/>
                  <a:pt x="496" y="9"/>
                  <a:pt x="487" y="9"/>
                </a:cubicBezTo>
                <a:cubicBezTo>
                  <a:pt x="478" y="0"/>
                  <a:pt x="460" y="0"/>
                  <a:pt x="452" y="9"/>
                </a:cubicBezTo>
                <a:cubicBezTo>
                  <a:pt x="345" y="177"/>
                  <a:pt x="345" y="177"/>
                  <a:pt x="345" y="177"/>
                </a:cubicBezTo>
                <a:cubicBezTo>
                  <a:pt x="221" y="97"/>
                  <a:pt x="221" y="97"/>
                  <a:pt x="221" y="97"/>
                </a:cubicBezTo>
                <a:cubicBezTo>
                  <a:pt x="212" y="88"/>
                  <a:pt x="212" y="88"/>
                  <a:pt x="203" y="88"/>
                </a:cubicBezTo>
                <a:cubicBezTo>
                  <a:pt x="194" y="97"/>
                  <a:pt x="194" y="97"/>
                  <a:pt x="186" y="106"/>
                </a:cubicBezTo>
                <a:cubicBezTo>
                  <a:pt x="0" y="390"/>
                  <a:pt x="0" y="390"/>
                  <a:pt x="0" y="390"/>
                </a:cubicBezTo>
                <a:cubicBezTo>
                  <a:pt x="0" y="407"/>
                  <a:pt x="0" y="416"/>
                  <a:pt x="9" y="425"/>
                </a:cubicBezTo>
                <a:cubicBezTo>
                  <a:pt x="17" y="425"/>
                  <a:pt x="17" y="425"/>
                  <a:pt x="26" y="425"/>
                </a:cubicBezTo>
                <a:cubicBezTo>
                  <a:pt x="26" y="425"/>
                  <a:pt x="35" y="425"/>
                  <a:pt x="44" y="416"/>
                </a:cubicBezTo>
                <a:lnTo>
                  <a:pt x="212" y="141"/>
                </a:lnTo>
                <a:close/>
              </a:path>
            </a:pathLst>
          </a:custGeom>
          <a:solidFill>
            <a:schemeClr val="accent2"/>
          </a:solidFill>
          <a:ln>
            <a:noFill/>
          </a:ln>
          <a:extLst/>
        </p:spPr>
        <p:txBody>
          <a:bodyPr lIns="0" tIns="0" rIns="0" bIns="0"/>
          <a:lstStyle/>
          <a:p>
            <a:endParaRPr lang="en-US" sz="1800" dirty="0"/>
          </a:p>
        </p:txBody>
      </p:sp>
      <p:sp>
        <p:nvSpPr>
          <p:cNvPr id="38" name="Freeform 37"/>
          <p:cNvSpPr>
            <a:spLocks noChangeArrowheads="1"/>
          </p:cNvSpPr>
          <p:nvPr/>
        </p:nvSpPr>
        <p:spPr bwMode="auto">
          <a:xfrm>
            <a:off x="3167844" y="3361181"/>
            <a:ext cx="126802" cy="219075"/>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accent4"/>
          </a:solidFill>
          <a:ln>
            <a:noFill/>
          </a:ln>
          <a:extLst/>
        </p:spPr>
        <p:txBody>
          <a:bodyPr lIns="0" tIns="0" rIns="0" bIns="0"/>
          <a:lstStyle/>
          <a:p>
            <a:endParaRPr lang="en-US" sz="1800" dirty="0"/>
          </a:p>
        </p:txBody>
      </p:sp>
      <p:sp>
        <p:nvSpPr>
          <p:cNvPr id="40" name="Freeform 39"/>
          <p:cNvSpPr>
            <a:spLocks noChangeArrowheads="1"/>
          </p:cNvSpPr>
          <p:nvPr/>
        </p:nvSpPr>
        <p:spPr bwMode="auto">
          <a:xfrm>
            <a:off x="1250631" y="3334179"/>
            <a:ext cx="216024" cy="269851"/>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accent3"/>
          </a:solidFill>
          <a:ln>
            <a:noFill/>
          </a:ln>
          <a:extLst/>
        </p:spPr>
        <p:txBody>
          <a:bodyPr lIns="0" tIns="0" rIns="0" bIns="0"/>
          <a:lstStyle/>
          <a:p>
            <a:endParaRPr lang="en-US" sz="1800" dirty="0"/>
          </a:p>
        </p:txBody>
      </p:sp>
      <p:pic>
        <p:nvPicPr>
          <p:cNvPr id="5" name="Picture 4"/>
          <p:cNvPicPr>
            <a:picLocks noChangeAspect="1"/>
          </p:cNvPicPr>
          <p:nvPr/>
        </p:nvPicPr>
        <p:blipFill>
          <a:blip r:embed="rId2"/>
          <a:stretch>
            <a:fillRect/>
          </a:stretch>
        </p:blipFill>
        <p:spPr>
          <a:xfrm>
            <a:off x="4842030" y="2004687"/>
            <a:ext cx="3452730" cy="2268252"/>
          </a:xfrm>
          <a:prstGeom prst="rect">
            <a:avLst/>
          </a:prstGeom>
        </p:spPr>
      </p:pic>
      <p:grpSp>
        <p:nvGrpSpPr>
          <p:cNvPr id="6" name="Group 5"/>
          <p:cNvGrpSpPr/>
          <p:nvPr/>
        </p:nvGrpSpPr>
        <p:grpSpPr>
          <a:xfrm>
            <a:off x="710572" y="657174"/>
            <a:ext cx="405045" cy="405045"/>
            <a:chOff x="1012144" y="1042740"/>
            <a:chExt cx="1549400" cy="1549400"/>
          </a:xfrm>
        </p:grpSpPr>
        <p:sp>
          <p:nvSpPr>
            <p:cNvPr id="56" name="Oval 1"/>
            <p:cNvSpPr>
              <a:spLocks/>
            </p:cNvSpPr>
            <p:nvPr/>
          </p:nvSpPr>
          <p:spPr bwMode="auto">
            <a:xfrm>
              <a:off x="1012144" y="1042740"/>
              <a:ext cx="1549400" cy="1549400"/>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sz="1800" dirty="0"/>
            </a:p>
          </p:txBody>
        </p:sp>
        <p:sp>
          <p:nvSpPr>
            <p:cNvPr id="57" name="Freeform 65"/>
            <p:cNvSpPr>
              <a:spLocks noChangeArrowheads="1"/>
            </p:cNvSpPr>
            <p:nvPr/>
          </p:nvSpPr>
          <p:spPr bwMode="auto">
            <a:xfrm>
              <a:off x="1390800" y="1457400"/>
              <a:ext cx="792088" cy="720080"/>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rgbClr val="FFFFFF"/>
            </a:solidFill>
            <a:ln>
              <a:noFill/>
            </a:ln>
            <a:effectLst/>
            <a:extLst/>
          </p:spPr>
          <p:txBody>
            <a:bodyPr wrap="none" lIns="91424" tIns="45712" rIns="91424" bIns="45712" anchor="ctr"/>
            <a:lstStyle/>
            <a:p>
              <a:pPr defTabSz="457109">
                <a:defRPr/>
              </a:pPr>
              <a:endParaRPr lang="en-US" sz="1800" dirty="0"/>
            </a:p>
          </p:txBody>
        </p:sp>
      </p:grpSp>
      <p:sp>
        <p:nvSpPr>
          <p:cNvPr id="8" name="TextBox 7"/>
          <p:cNvSpPr txBox="1"/>
          <p:nvPr/>
        </p:nvSpPr>
        <p:spPr>
          <a:xfrm>
            <a:off x="1169622" y="1977685"/>
            <a:ext cx="566181" cy="296235"/>
          </a:xfrm>
          <a:prstGeom prst="rect">
            <a:avLst/>
          </a:prstGeom>
          <a:noFill/>
        </p:spPr>
        <p:txBody>
          <a:bodyPr wrap="none" lIns="34290" tIns="17145" rIns="34290" bIns="17145" rtlCol="0">
            <a:spAutoFit/>
          </a:bodyPr>
          <a:lstStyle/>
          <a:p>
            <a:r>
              <a:rPr lang="en-US" sz="1700" dirty="0">
                <a:solidFill>
                  <a:schemeClr val="accent1">
                    <a:lumMod val="60000"/>
                    <a:lumOff val="40000"/>
                  </a:schemeClr>
                </a:solidFill>
              </a:rPr>
              <a:t>{API}</a:t>
            </a:r>
          </a:p>
        </p:txBody>
      </p:sp>
      <p:sp>
        <p:nvSpPr>
          <p:cNvPr id="22" name="Shape 128"/>
          <p:cNvSpPr>
            <a:spLocks noGrp="1"/>
          </p:cNvSpPr>
          <p:nvPr>
            <p:ph type="sldNum" sz="quarter" idx="4294967295"/>
          </p:nvPr>
        </p:nvSpPr>
        <p:spPr>
          <a:xfrm>
            <a:off x="8739960" y="4934121"/>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49</a:t>
            </a:r>
            <a:endParaRPr dirty="0"/>
          </a:p>
        </p:txBody>
      </p:sp>
    </p:spTree>
    <p:extLst>
      <p:ext uri="{BB962C8B-B14F-4D97-AF65-F5344CB8AC3E}">
        <p14:creationId xmlns:p14="http://schemas.microsoft.com/office/powerpoint/2010/main" val="123759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819727" y="-214554"/>
            <a:ext cx="7736658" cy="5611312"/>
          </a:xfrm>
          <a:prstGeom prst="rect">
            <a:avLst/>
          </a:prstGeom>
        </p:spPr>
      </p:pic>
      <p:sp>
        <p:nvSpPr>
          <p:cNvPr id="128" name="Shape 128"/>
          <p:cNvSpPr>
            <a:spLocks noGrp="1"/>
          </p:cNvSpPr>
          <p:nvPr>
            <p:ph type="sldNum" sz="quarter" idx="4294967295"/>
          </p:nvPr>
        </p:nvSpPr>
        <p:spPr>
          <a:xfrm>
            <a:off x="8796879" y="4934120"/>
            <a:ext cx="150826" cy="23082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dirty="0"/>
          </a:p>
        </p:txBody>
      </p:sp>
      <p:sp>
        <p:nvSpPr>
          <p:cNvPr id="130" name="Shape 130"/>
          <p:cNvSpPr>
            <a:spLocks noGrp="1"/>
          </p:cNvSpPr>
          <p:nvPr>
            <p:ph type="title" idx="4294967295"/>
          </p:nvPr>
        </p:nvSpPr>
        <p:spPr>
          <a:xfrm>
            <a:off x="2196298" y="1555810"/>
            <a:ext cx="6623102" cy="1159877"/>
          </a:xfrm>
          <a:prstGeom prst="rect">
            <a:avLst/>
          </a:prstGeom>
        </p:spPr>
        <p:txBody>
          <a:bodyPr>
            <a:normAutofit fontScale="90000"/>
          </a:bodyPr>
          <a:lstStyle>
            <a:lvl1pPr>
              <a:defRPr sz="7200">
                <a:solidFill>
                  <a:srgbClr val="FFFFFF"/>
                </a:solidFill>
              </a:defRPr>
            </a:lvl1pPr>
          </a:lstStyle>
          <a:p>
            <a:r>
              <a:rPr lang="en-US" dirty="0" smtClean="0">
                <a:solidFill>
                  <a:schemeClr val="bg1"/>
                </a:solidFill>
                <a:effectLst>
                  <a:outerShdw blurRad="38100" dist="38100" dir="2700000" algn="tl">
                    <a:srgbClr val="000000">
                      <a:alpha val="43137"/>
                    </a:srgbClr>
                  </a:outerShdw>
                </a:effectLst>
              </a:rPr>
              <a:t>RAD Studio</a:t>
            </a:r>
            <a:endParaRPr dirty="0">
              <a:solidFill>
                <a:schemeClr val="bg1"/>
              </a:solidFill>
              <a:effectLst>
                <a:outerShdw blurRad="38100" dist="38100" dir="2700000" algn="tl">
                  <a:srgbClr val="000000">
                    <a:alpha val="43137"/>
                  </a:srgbClr>
                </a:outerShdw>
              </a:effectLst>
            </a:endParaRPr>
          </a:p>
        </p:txBody>
      </p:sp>
      <p:sp>
        <p:nvSpPr>
          <p:cNvPr id="131" name="Shape 131"/>
          <p:cNvSpPr>
            <a:spLocks noGrp="1"/>
          </p:cNvSpPr>
          <p:nvPr>
            <p:ph type="body" sz="quarter" idx="4294967295"/>
          </p:nvPr>
        </p:nvSpPr>
        <p:spPr>
          <a:xfrm>
            <a:off x="949181" y="1062349"/>
            <a:ext cx="6623102" cy="784801"/>
          </a:xfrm>
          <a:prstGeom prst="rect">
            <a:avLst/>
          </a:prstGeom>
        </p:spPr>
        <p:txBody>
          <a:bodyPr>
            <a:normAutofit/>
          </a:bodyPr>
          <a:lstStyle>
            <a:lvl1pPr marL="0" indent="0">
              <a:buSzTx/>
              <a:buNone/>
              <a:defRPr>
                <a:solidFill>
                  <a:srgbClr val="FFFFFF"/>
                </a:solidFill>
              </a:defRPr>
            </a:lvl1pPr>
          </a:lstStyle>
          <a:p>
            <a:r>
              <a:rPr lang="en-US" dirty="0" smtClean="0">
                <a:solidFill>
                  <a:srgbClr val="002060"/>
                </a:solidFill>
                <a:effectLst>
                  <a:outerShdw blurRad="38100" dist="38100" dir="2700000" algn="tl">
                    <a:srgbClr val="000000">
                      <a:alpha val="43137"/>
                    </a:srgbClr>
                  </a:outerShdw>
                </a:effectLst>
              </a:rPr>
              <a:t>Introducing RAD Studio, Delphi, and C++Builder</a:t>
            </a:r>
            <a:endParaRPr dirty="0">
              <a:solidFill>
                <a:srgbClr val="002060"/>
              </a:solidFill>
              <a:effectLst>
                <a:outerShdw blurRad="38100" dist="38100" dir="2700000" algn="tl">
                  <a:srgbClr val="000000">
                    <a:alpha val="43137"/>
                  </a:srgbClr>
                </a:outerShdw>
              </a:effectLst>
            </a:endParaRPr>
          </a:p>
        </p:txBody>
      </p:sp>
      <p:pic>
        <p:nvPicPr>
          <p:cNvPr id="1026" name="Picture 2" descr="https://d1saffid79mtvp.cloudfront.net/images/logos/RX_Logo_76x76p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314" y="132222"/>
            <a:ext cx="808662" cy="8086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1saffid79mtvp.cloudfront.net/images/logos/DX_Logo_76x76p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3438" y="132223"/>
            <a:ext cx="808661" cy="808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1saffid79mtvp.cloudfront.net/images/logos/CX_Logo_76x76p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9561" y="132222"/>
            <a:ext cx="814893" cy="814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6028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Rectangle 7"/>
          <p:cNvSpPr>
            <a:spLocks/>
          </p:cNvSpPr>
          <p:nvPr/>
        </p:nvSpPr>
        <p:spPr bwMode="auto">
          <a:xfrm>
            <a:off x="1223962" y="2267546"/>
            <a:ext cx="2861984" cy="1961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900" dirty="0">
                <a:solidFill>
                  <a:srgbClr val="2C2C2C"/>
                </a:solidFill>
                <a:latin typeface="Lato Bold" charset="0"/>
                <a:ea typeface="ＭＳ Ｐゴシック" charset="0"/>
                <a:cs typeface="Lato Bold" charset="0"/>
                <a:sym typeface="Lato Bold" charset="0"/>
              </a:rPr>
              <a:t>Enterprise SQL Data Access and Connection Pooling</a:t>
            </a:r>
          </a:p>
        </p:txBody>
      </p:sp>
      <p:sp>
        <p:nvSpPr>
          <p:cNvPr id="21512" name="Rectangle 8"/>
          <p:cNvSpPr>
            <a:spLocks/>
          </p:cNvSpPr>
          <p:nvPr/>
        </p:nvSpPr>
        <p:spPr bwMode="auto">
          <a:xfrm>
            <a:off x="1233488" y="2461618"/>
            <a:ext cx="2960471"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r>
              <a:rPr lang="en-US" sz="700" dirty="0">
                <a:solidFill>
                  <a:srgbClr val="777C87"/>
                </a:solidFill>
                <a:latin typeface="Lato Regular" charset="0"/>
                <a:ea typeface="ＭＳ Ｐゴシック" charset="0"/>
                <a:cs typeface="Lato Regular" charset="0"/>
                <a:sym typeface="Lato Regular" charset="0"/>
              </a:rPr>
              <a:t>High performance built-in connectivity to all popular Enterprise RDBMS servers. Based on FireDAC developers have easy application connectivity and a wealth of features working with data from a variety of sources. Connection pooling vectors client connections thru your application middleware conserving connections and simplifying configuration and client deployment</a:t>
            </a:r>
          </a:p>
        </p:txBody>
      </p:sp>
      <p:sp>
        <p:nvSpPr>
          <p:cNvPr id="21521" name="Rectangle 17"/>
          <p:cNvSpPr>
            <a:spLocks/>
          </p:cNvSpPr>
          <p:nvPr/>
        </p:nvSpPr>
        <p:spPr bwMode="auto">
          <a:xfrm>
            <a:off x="2870811" y="3647099"/>
            <a:ext cx="133350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900" dirty="0">
                <a:solidFill>
                  <a:srgbClr val="2C2C2C"/>
                </a:solidFill>
                <a:latin typeface="Lato Bold" charset="0"/>
                <a:ea typeface="ＭＳ Ｐゴシック" charset="0"/>
                <a:cs typeface="Lato Bold" charset="0"/>
                <a:sym typeface="Lato Bold" charset="0"/>
              </a:rPr>
              <a:t>Cloud Services</a:t>
            </a:r>
          </a:p>
        </p:txBody>
      </p:sp>
      <p:sp>
        <p:nvSpPr>
          <p:cNvPr id="21522" name="Rectangle 18"/>
          <p:cNvSpPr>
            <a:spLocks/>
          </p:cNvSpPr>
          <p:nvPr/>
        </p:nvSpPr>
        <p:spPr bwMode="auto">
          <a:xfrm>
            <a:off x="2880336" y="3841171"/>
            <a:ext cx="1333500"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r>
              <a:rPr lang="en-US" sz="700" dirty="0">
                <a:solidFill>
                  <a:srgbClr val="777C87"/>
                </a:solidFill>
                <a:latin typeface="Lato Regular" charset="0"/>
                <a:ea typeface="ＭＳ Ｐゴシック" charset="0"/>
                <a:cs typeface="Lato Regular" charset="0"/>
                <a:sym typeface="Lato Regular" charset="0"/>
              </a:rPr>
              <a:t>Easily integrate REST cloud services from a variety of cloud, social, and BAAS platforms such as Google, Amazon, Facebook, Kinvey, Parse, and more. </a:t>
            </a:r>
          </a:p>
        </p:txBody>
      </p:sp>
      <p:sp>
        <p:nvSpPr>
          <p:cNvPr id="21535" name="Rectangle 31"/>
          <p:cNvSpPr>
            <a:spLocks/>
          </p:cNvSpPr>
          <p:nvPr/>
        </p:nvSpPr>
        <p:spPr bwMode="auto">
          <a:xfrm>
            <a:off x="1238251" y="1132880"/>
            <a:ext cx="6715125" cy="10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spcBef>
                <a:spcPts val="638"/>
              </a:spcBef>
            </a:pPr>
            <a:r>
              <a:rPr lang="en-US" sz="700" dirty="0">
                <a:solidFill>
                  <a:schemeClr val="accent2"/>
                </a:solidFill>
                <a:latin typeface="Verdana" charset="0"/>
                <a:ea typeface="ＭＳ Ｐゴシック" charset="0"/>
                <a:cs typeface="Verdana" charset="0"/>
                <a:sym typeface="Verdana" charset="0"/>
              </a:rPr>
              <a:t>HIGH PERFORMANCE INTEGRATION WITH DATA, CLOUD, AND SMART DEVICES</a:t>
            </a:r>
          </a:p>
        </p:txBody>
      </p:sp>
      <p:sp>
        <p:nvSpPr>
          <p:cNvPr id="21536" name="Rectangle 32"/>
          <p:cNvSpPr>
            <a:spLocks/>
          </p:cNvSpPr>
          <p:nvPr/>
        </p:nvSpPr>
        <p:spPr bwMode="auto">
          <a:xfrm>
            <a:off x="1209675" y="639923"/>
            <a:ext cx="6800544"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313131"/>
                </a:solidFill>
                <a:latin typeface="Lato Black" charset="0"/>
                <a:ea typeface="ＭＳ Ｐゴシック" charset="0"/>
                <a:cs typeface="Lato Black" charset="0"/>
                <a:sym typeface="Lato Black" charset="0"/>
              </a:rPr>
              <a:t>Integration Middleware</a:t>
            </a:r>
            <a:endParaRPr lang="en-US" sz="3600" dirty="0">
              <a:solidFill>
                <a:srgbClr val="313131"/>
              </a:solidFill>
              <a:latin typeface="Lato Light" charset="0"/>
              <a:ea typeface="ＭＳ Ｐゴシック" charset="0"/>
              <a:cs typeface="Lato Light" charset="0"/>
              <a:sym typeface="Lato Light" charset="0"/>
            </a:endParaRPr>
          </a:p>
        </p:txBody>
      </p:sp>
      <p:sp>
        <p:nvSpPr>
          <p:cNvPr id="21537" name="Rectangle 33"/>
          <p:cNvSpPr>
            <a:spLocks/>
          </p:cNvSpPr>
          <p:nvPr/>
        </p:nvSpPr>
        <p:spPr bwMode="auto">
          <a:xfrm>
            <a:off x="1238251" y="1301353"/>
            <a:ext cx="6677025"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lnSpc>
                <a:spcPct val="120000"/>
              </a:lnSpc>
              <a:spcBef>
                <a:spcPts val="638"/>
              </a:spcBef>
            </a:pPr>
            <a:r>
              <a:rPr lang="en-US" sz="700" dirty="0">
                <a:solidFill>
                  <a:srgbClr val="6F6F6F"/>
                </a:solidFill>
                <a:latin typeface="Lato Regular" charset="0"/>
                <a:ea typeface="ＭＳ Ｐゴシック" charset="0"/>
                <a:cs typeface="Lato Regular" charset="0"/>
                <a:sym typeface="Lato Regular" charset="0"/>
              </a:rPr>
              <a:t>RAD Studio includes high performance integrations that make it easy to connect Enterprise Data, Cloud Services, and Smart IoT devices into your multi-tier application. RAD Studio’s Enterprise DACs enable fast pooled connections to Oracle, Microsoft SQL Server, DB2, Sybase, and more. Client connection pooling also eliminates complex and heavy weight RDBMS client drivers and configurations. Clients applications connect to RAD Server via lightweight REST for data access, </a:t>
            </a:r>
            <a:r>
              <a:rPr lang="en-US" sz="700" dirty="0" smtClean="0">
                <a:solidFill>
                  <a:srgbClr val="6F6F6F"/>
                </a:solidFill>
                <a:latin typeface="Lato Regular" charset="0"/>
                <a:ea typeface="ＭＳ Ｐゴシック" charset="0"/>
                <a:cs typeface="Lato Regular" charset="0"/>
                <a:sym typeface="Lato Regular" charset="0"/>
              </a:rPr>
              <a:t>application </a:t>
            </a:r>
            <a:r>
              <a:rPr lang="en-US" sz="700" dirty="0">
                <a:solidFill>
                  <a:srgbClr val="6F6F6F"/>
                </a:solidFill>
                <a:latin typeface="Lato Regular" charset="0"/>
                <a:ea typeface="ＭＳ Ｐゴシック" charset="0"/>
                <a:cs typeface="Lato Regular" charset="0"/>
                <a:sym typeface="Lato Regular" charset="0"/>
              </a:rPr>
              <a:t>services, and application API calls.  RAD Server includes the new IoT ThingConnect and ThingPoint IoT Edgeware making it easy to connect a wide array of wireless smart devices and sensors into your application solution, even in remote and difficult to access locations. </a:t>
            </a:r>
          </a:p>
        </p:txBody>
      </p:sp>
      <p:sp>
        <p:nvSpPr>
          <p:cNvPr id="46" name="Freeform 45"/>
          <p:cNvSpPr>
            <a:spLocks noChangeArrowheads="1"/>
          </p:cNvSpPr>
          <p:nvPr/>
        </p:nvSpPr>
        <p:spPr bwMode="auto">
          <a:xfrm>
            <a:off x="2870477" y="3404072"/>
            <a:ext cx="296347" cy="195095"/>
          </a:xfrm>
          <a:custGeom>
            <a:avLst/>
            <a:gdLst>
              <a:gd name="T0" fmla="*/ 381 w 497"/>
              <a:gd name="T1" fmla="*/ 88 h 329"/>
              <a:gd name="T2" fmla="*/ 381 w 497"/>
              <a:gd name="T3" fmla="*/ 88 h 329"/>
              <a:gd name="T4" fmla="*/ 355 w 497"/>
              <a:gd name="T5" fmla="*/ 97 h 329"/>
              <a:gd name="T6" fmla="*/ 230 w 497"/>
              <a:gd name="T7" fmla="*/ 0 h 329"/>
              <a:gd name="T8" fmla="*/ 97 w 497"/>
              <a:gd name="T9" fmla="*/ 132 h 329"/>
              <a:gd name="T10" fmla="*/ 97 w 497"/>
              <a:gd name="T11" fmla="*/ 150 h 329"/>
              <a:gd name="T12" fmla="*/ 89 w 497"/>
              <a:gd name="T13" fmla="*/ 150 h 329"/>
              <a:gd name="T14" fmla="*/ 0 w 497"/>
              <a:gd name="T15" fmla="*/ 238 h 329"/>
              <a:gd name="T16" fmla="*/ 89 w 497"/>
              <a:gd name="T17" fmla="*/ 328 h 329"/>
              <a:gd name="T18" fmla="*/ 381 w 497"/>
              <a:gd name="T19" fmla="*/ 328 h 329"/>
              <a:gd name="T20" fmla="*/ 496 w 497"/>
              <a:gd name="T21" fmla="*/ 203 h 329"/>
              <a:gd name="T22" fmla="*/ 381 w 497"/>
              <a:gd name="T23" fmla="*/ 8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7" h="329">
                <a:moveTo>
                  <a:pt x="381" y="88"/>
                </a:moveTo>
                <a:lnTo>
                  <a:pt x="381" y="88"/>
                </a:lnTo>
                <a:cubicBezTo>
                  <a:pt x="372" y="88"/>
                  <a:pt x="363" y="88"/>
                  <a:pt x="355" y="97"/>
                </a:cubicBezTo>
                <a:cubicBezTo>
                  <a:pt x="346" y="44"/>
                  <a:pt x="293" y="0"/>
                  <a:pt x="230" y="0"/>
                </a:cubicBezTo>
                <a:cubicBezTo>
                  <a:pt x="159" y="0"/>
                  <a:pt x="97" y="62"/>
                  <a:pt x="97" y="132"/>
                </a:cubicBezTo>
                <a:cubicBezTo>
                  <a:pt x="97" y="132"/>
                  <a:pt x="97" y="141"/>
                  <a:pt x="97" y="150"/>
                </a:cubicBezTo>
                <a:cubicBezTo>
                  <a:pt x="97" y="150"/>
                  <a:pt x="97" y="150"/>
                  <a:pt x="89" y="150"/>
                </a:cubicBezTo>
                <a:cubicBezTo>
                  <a:pt x="44" y="150"/>
                  <a:pt x="0" y="185"/>
                  <a:pt x="0" y="238"/>
                </a:cubicBezTo>
                <a:cubicBezTo>
                  <a:pt x="0" y="283"/>
                  <a:pt x="44" y="328"/>
                  <a:pt x="89" y="328"/>
                </a:cubicBezTo>
                <a:cubicBezTo>
                  <a:pt x="381" y="328"/>
                  <a:pt x="381" y="328"/>
                  <a:pt x="381" y="328"/>
                </a:cubicBezTo>
                <a:cubicBezTo>
                  <a:pt x="443" y="328"/>
                  <a:pt x="496" y="275"/>
                  <a:pt x="496" y="203"/>
                </a:cubicBezTo>
                <a:cubicBezTo>
                  <a:pt x="496" y="141"/>
                  <a:pt x="443" y="88"/>
                  <a:pt x="381" y="88"/>
                </a:cubicBezTo>
              </a:path>
            </a:pathLst>
          </a:custGeom>
          <a:solidFill>
            <a:schemeClr val="accent3"/>
          </a:solidFill>
          <a:ln>
            <a:noFill/>
          </a:ln>
          <a:extLst/>
        </p:spPr>
        <p:txBody>
          <a:bodyPr lIns="0" tIns="0" rIns="0" bIns="0"/>
          <a:lstStyle/>
          <a:p>
            <a:endParaRPr lang="en-US" sz="1800" dirty="0"/>
          </a:p>
        </p:txBody>
      </p:sp>
      <p:sp>
        <p:nvSpPr>
          <p:cNvPr id="47" name="Freeform 46"/>
          <p:cNvSpPr>
            <a:spLocks noChangeArrowheads="1"/>
          </p:cNvSpPr>
          <p:nvPr/>
        </p:nvSpPr>
        <p:spPr bwMode="auto">
          <a:xfrm>
            <a:off x="5274078" y="3219823"/>
            <a:ext cx="378042" cy="383537"/>
          </a:xfrm>
          <a:custGeom>
            <a:avLst/>
            <a:gdLst>
              <a:gd name="T0" fmla="*/ 425 w 462"/>
              <a:gd name="T1" fmla="*/ 354 h 470"/>
              <a:gd name="T2" fmla="*/ 425 w 462"/>
              <a:gd name="T3" fmla="*/ 354 h 470"/>
              <a:gd name="T4" fmla="*/ 425 w 462"/>
              <a:gd name="T5" fmla="*/ 292 h 470"/>
              <a:gd name="T6" fmla="*/ 346 w 462"/>
              <a:gd name="T7" fmla="*/ 212 h 470"/>
              <a:gd name="T8" fmla="*/ 293 w 462"/>
              <a:gd name="T9" fmla="*/ 212 h 470"/>
              <a:gd name="T10" fmla="*/ 257 w 462"/>
              <a:gd name="T11" fmla="*/ 185 h 470"/>
              <a:gd name="T12" fmla="*/ 257 w 462"/>
              <a:gd name="T13" fmla="*/ 114 h 470"/>
              <a:gd name="T14" fmla="*/ 293 w 462"/>
              <a:gd name="T15" fmla="*/ 61 h 470"/>
              <a:gd name="T16" fmla="*/ 231 w 462"/>
              <a:gd name="T17" fmla="*/ 0 h 470"/>
              <a:gd name="T18" fmla="*/ 169 w 462"/>
              <a:gd name="T19" fmla="*/ 61 h 470"/>
              <a:gd name="T20" fmla="*/ 204 w 462"/>
              <a:gd name="T21" fmla="*/ 114 h 470"/>
              <a:gd name="T22" fmla="*/ 204 w 462"/>
              <a:gd name="T23" fmla="*/ 185 h 470"/>
              <a:gd name="T24" fmla="*/ 169 w 462"/>
              <a:gd name="T25" fmla="*/ 212 h 470"/>
              <a:gd name="T26" fmla="*/ 115 w 462"/>
              <a:gd name="T27" fmla="*/ 212 h 470"/>
              <a:gd name="T28" fmla="*/ 36 w 462"/>
              <a:gd name="T29" fmla="*/ 292 h 470"/>
              <a:gd name="T30" fmla="*/ 36 w 462"/>
              <a:gd name="T31" fmla="*/ 354 h 470"/>
              <a:gd name="T32" fmla="*/ 0 w 462"/>
              <a:gd name="T33" fmla="*/ 407 h 470"/>
              <a:gd name="T34" fmla="*/ 53 w 462"/>
              <a:gd name="T35" fmla="*/ 469 h 470"/>
              <a:gd name="T36" fmla="*/ 115 w 462"/>
              <a:gd name="T37" fmla="*/ 407 h 470"/>
              <a:gd name="T38" fmla="*/ 80 w 462"/>
              <a:gd name="T39" fmla="*/ 354 h 470"/>
              <a:gd name="T40" fmla="*/ 80 w 462"/>
              <a:gd name="T41" fmla="*/ 292 h 470"/>
              <a:gd name="T42" fmla="*/ 115 w 462"/>
              <a:gd name="T43" fmla="*/ 257 h 470"/>
              <a:gd name="T44" fmla="*/ 169 w 462"/>
              <a:gd name="T45" fmla="*/ 257 h 470"/>
              <a:gd name="T46" fmla="*/ 204 w 462"/>
              <a:gd name="T47" fmla="*/ 248 h 470"/>
              <a:gd name="T48" fmla="*/ 204 w 462"/>
              <a:gd name="T49" fmla="*/ 354 h 470"/>
              <a:gd name="T50" fmla="*/ 169 w 462"/>
              <a:gd name="T51" fmla="*/ 407 h 470"/>
              <a:gd name="T52" fmla="*/ 231 w 462"/>
              <a:gd name="T53" fmla="*/ 469 h 470"/>
              <a:gd name="T54" fmla="*/ 293 w 462"/>
              <a:gd name="T55" fmla="*/ 407 h 470"/>
              <a:gd name="T56" fmla="*/ 257 w 462"/>
              <a:gd name="T57" fmla="*/ 354 h 470"/>
              <a:gd name="T58" fmla="*/ 257 w 462"/>
              <a:gd name="T59" fmla="*/ 248 h 470"/>
              <a:gd name="T60" fmla="*/ 293 w 462"/>
              <a:gd name="T61" fmla="*/ 257 h 470"/>
              <a:gd name="T62" fmla="*/ 346 w 462"/>
              <a:gd name="T63" fmla="*/ 257 h 470"/>
              <a:gd name="T64" fmla="*/ 381 w 462"/>
              <a:gd name="T65" fmla="*/ 292 h 470"/>
              <a:gd name="T66" fmla="*/ 381 w 462"/>
              <a:gd name="T67" fmla="*/ 354 h 470"/>
              <a:gd name="T68" fmla="*/ 346 w 462"/>
              <a:gd name="T69" fmla="*/ 407 h 470"/>
              <a:gd name="T70" fmla="*/ 408 w 462"/>
              <a:gd name="T71" fmla="*/ 469 h 470"/>
              <a:gd name="T72" fmla="*/ 461 w 462"/>
              <a:gd name="T73" fmla="*/ 407 h 470"/>
              <a:gd name="T74" fmla="*/ 425 w 462"/>
              <a:gd name="T75" fmla="*/ 354 h 470"/>
              <a:gd name="T76" fmla="*/ 89 w 462"/>
              <a:gd name="T77" fmla="*/ 407 h 470"/>
              <a:gd name="T78" fmla="*/ 89 w 462"/>
              <a:gd name="T79" fmla="*/ 407 h 470"/>
              <a:gd name="T80" fmla="*/ 53 w 462"/>
              <a:gd name="T81" fmla="*/ 442 h 470"/>
              <a:gd name="T82" fmla="*/ 18 w 462"/>
              <a:gd name="T83" fmla="*/ 407 h 470"/>
              <a:gd name="T84" fmla="*/ 53 w 462"/>
              <a:gd name="T85" fmla="*/ 372 h 470"/>
              <a:gd name="T86" fmla="*/ 89 w 462"/>
              <a:gd name="T87" fmla="*/ 407 h 470"/>
              <a:gd name="T88" fmla="*/ 196 w 462"/>
              <a:gd name="T89" fmla="*/ 61 h 470"/>
              <a:gd name="T90" fmla="*/ 196 w 462"/>
              <a:gd name="T91" fmla="*/ 61 h 470"/>
              <a:gd name="T92" fmla="*/ 231 w 462"/>
              <a:gd name="T93" fmla="*/ 26 h 470"/>
              <a:gd name="T94" fmla="*/ 266 w 462"/>
              <a:gd name="T95" fmla="*/ 61 h 470"/>
              <a:gd name="T96" fmla="*/ 231 w 462"/>
              <a:gd name="T97" fmla="*/ 97 h 470"/>
              <a:gd name="T98" fmla="*/ 196 w 462"/>
              <a:gd name="T99" fmla="*/ 61 h 470"/>
              <a:gd name="T100" fmla="*/ 266 w 462"/>
              <a:gd name="T101" fmla="*/ 407 h 470"/>
              <a:gd name="T102" fmla="*/ 266 w 462"/>
              <a:gd name="T103" fmla="*/ 407 h 470"/>
              <a:gd name="T104" fmla="*/ 231 w 462"/>
              <a:gd name="T105" fmla="*/ 442 h 470"/>
              <a:gd name="T106" fmla="*/ 196 w 462"/>
              <a:gd name="T107" fmla="*/ 407 h 470"/>
              <a:gd name="T108" fmla="*/ 231 w 462"/>
              <a:gd name="T109" fmla="*/ 372 h 470"/>
              <a:gd name="T110" fmla="*/ 266 w 462"/>
              <a:gd name="T111" fmla="*/ 407 h 470"/>
              <a:gd name="T112" fmla="*/ 408 w 462"/>
              <a:gd name="T113" fmla="*/ 442 h 470"/>
              <a:gd name="T114" fmla="*/ 408 w 462"/>
              <a:gd name="T115" fmla="*/ 442 h 470"/>
              <a:gd name="T116" fmla="*/ 372 w 462"/>
              <a:gd name="T117" fmla="*/ 407 h 470"/>
              <a:gd name="T118" fmla="*/ 408 w 462"/>
              <a:gd name="T119" fmla="*/ 372 h 470"/>
              <a:gd name="T120" fmla="*/ 434 w 462"/>
              <a:gd name="T121" fmla="*/ 407 h 470"/>
              <a:gd name="T122" fmla="*/ 408 w 462"/>
              <a:gd name="T123" fmla="*/ 44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accent4">
              <a:lumMod val="75000"/>
            </a:schemeClr>
          </a:solidFill>
          <a:ln>
            <a:noFill/>
          </a:ln>
          <a:effectLst/>
          <a:extLst/>
        </p:spPr>
        <p:txBody>
          <a:bodyPr wrap="none" lIns="34284" tIns="17142" rIns="34284" bIns="17142" anchor="ctr"/>
          <a:lstStyle/>
          <a:p>
            <a:pPr defTabSz="457109">
              <a:defRPr/>
            </a:pPr>
            <a:endParaRPr lang="en-US" sz="1800" dirty="0"/>
          </a:p>
        </p:txBody>
      </p:sp>
      <p:sp>
        <p:nvSpPr>
          <p:cNvPr id="49" name="Freeform 48"/>
          <p:cNvSpPr>
            <a:spLocks noChangeArrowheads="1"/>
          </p:cNvSpPr>
          <p:nvPr/>
        </p:nvSpPr>
        <p:spPr bwMode="auto">
          <a:xfrm>
            <a:off x="1223629" y="2004688"/>
            <a:ext cx="189021" cy="222266"/>
          </a:xfrm>
          <a:custGeom>
            <a:avLst/>
            <a:gdLst>
              <a:gd name="T0" fmla="*/ 346 w 355"/>
              <a:gd name="T1" fmla="*/ 283 h 435"/>
              <a:gd name="T2" fmla="*/ 346 w 355"/>
              <a:gd name="T3" fmla="*/ 283 h 435"/>
              <a:gd name="T4" fmla="*/ 178 w 355"/>
              <a:gd name="T5" fmla="*/ 345 h 435"/>
              <a:gd name="T6" fmla="*/ 9 w 355"/>
              <a:gd name="T7" fmla="*/ 283 h 435"/>
              <a:gd name="T8" fmla="*/ 0 w 355"/>
              <a:gd name="T9" fmla="*/ 283 h 435"/>
              <a:gd name="T10" fmla="*/ 0 w 355"/>
              <a:gd name="T11" fmla="*/ 336 h 435"/>
              <a:gd name="T12" fmla="*/ 178 w 355"/>
              <a:gd name="T13" fmla="*/ 434 h 435"/>
              <a:gd name="T14" fmla="*/ 354 w 355"/>
              <a:gd name="T15" fmla="*/ 336 h 435"/>
              <a:gd name="T16" fmla="*/ 354 w 355"/>
              <a:gd name="T17" fmla="*/ 283 h 435"/>
              <a:gd name="T18" fmla="*/ 346 w 355"/>
              <a:gd name="T19" fmla="*/ 283 h 435"/>
              <a:gd name="T20" fmla="*/ 346 w 355"/>
              <a:gd name="T21" fmla="*/ 160 h 435"/>
              <a:gd name="T22" fmla="*/ 346 w 355"/>
              <a:gd name="T23" fmla="*/ 160 h 435"/>
              <a:gd name="T24" fmla="*/ 178 w 355"/>
              <a:gd name="T25" fmla="*/ 213 h 435"/>
              <a:gd name="T26" fmla="*/ 9 w 355"/>
              <a:gd name="T27" fmla="*/ 160 h 435"/>
              <a:gd name="T28" fmla="*/ 0 w 355"/>
              <a:gd name="T29" fmla="*/ 160 h 435"/>
              <a:gd name="T30" fmla="*/ 0 w 355"/>
              <a:gd name="T31" fmla="*/ 222 h 435"/>
              <a:gd name="T32" fmla="*/ 178 w 355"/>
              <a:gd name="T33" fmla="*/ 292 h 435"/>
              <a:gd name="T34" fmla="*/ 354 w 355"/>
              <a:gd name="T35" fmla="*/ 222 h 435"/>
              <a:gd name="T36" fmla="*/ 354 w 355"/>
              <a:gd name="T37" fmla="*/ 160 h 435"/>
              <a:gd name="T38" fmla="*/ 346 w 355"/>
              <a:gd name="T39" fmla="*/ 160 h 435"/>
              <a:gd name="T40" fmla="*/ 178 w 355"/>
              <a:gd name="T41" fmla="*/ 0 h 435"/>
              <a:gd name="T42" fmla="*/ 178 w 355"/>
              <a:gd name="T43" fmla="*/ 0 h 435"/>
              <a:gd name="T44" fmla="*/ 0 w 355"/>
              <a:gd name="T45" fmla="*/ 62 h 435"/>
              <a:gd name="T46" fmla="*/ 0 w 355"/>
              <a:gd name="T47" fmla="*/ 97 h 435"/>
              <a:gd name="T48" fmla="*/ 178 w 355"/>
              <a:gd name="T49" fmla="*/ 160 h 435"/>
              <a:gd name="T50" fmla="*/ 354 w 355"/>
              <a:gd name="T51" fmla="*/ 97 h 435"/>
              <a:gd name="T52" fmla="*/ 354 w 355"/>
              <a:gd name="T53" fmla="*/ 62 h 435"/>
              <a:gd name="T54" fmla="*/ 178 w 355"/>
              <a:gd name="T55"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5" h="435">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chemeClr val="accent1">
              <a:lumMod val="60000"/>
              <a:lumOff val="40000"/>
            </a:schemeClr>
          </a:solidFill>
          <a:ln>
            <a:noFill/>
          </a:ln>
          <a:effectLst/>
          <a:extLst/>
        </p:spPr>
        <p:txBody>
          <a:bodyPr wrap="none" lIns="34284" tIns="17142" rIns="34284" bIns="17142" anchor="ctr"/>
          <a:lstStyle/>
          <a:p>
            <a:pPr defTabSz="457109">
              <a:defRPr/>
            </a:pPr>
            <a:endParaRPr lang="en-US" sz="1800" dirty="0"/>
          </a:p>
        </p:txBody>
      </p:sp>
      <p:grpSp>
        <p:nvGrpSpPr>
          <p:cNvPr id="35" name="Group 34"/>
          <p:cNvGrpSpPr/>
          <p:nvPr/>
        </p:nvGrpSpPr>
        <p:grpSpPr>
          <a:xfrm>
            <a:off x="737574" y="653354"/>
            <a:ext cx="378042" cy="378042"/>
            <a:chOff x="13340928" y="4631234"/>
            <a:chExt cx="1549400" cy="1549400"/>
          </a:xfrm>
        </p:grpSpPr>
        <p:sp>
          <p:nvSpPr>
            <p:cNvPr id="41" name="Oval 3"/>
            <p:cNvSpPr>
              <a:spLocks/>
            </p:cNvSpPr>
            <p:nvPr/>
          </p:nvSpPr>
          <p:spPr bwMode="auto">
            <a:xfrm>
              <a:off x="13340928" y="4631234"/>
              <a:ext cx="1549400" cy="1549400"/>
            </a:xfrm>
            <a:prstGeom prst="ellipse">
              <a:avLst/>
            </a:prstGeom>
            <a:solidFill>
              <a:schemeClr val="accent2"/>
            </a:solidFill>
            <a:ln w="25400" cap="flat">
              <a:solidFill>
                <a:schemeClr val="tx1">
                  <a:alpha val="0"/>
                </a:schemeClr>
              </a:solidFill>
              <a:prstDash val="solid"/>
              <a:miter lim="800000"/>
              <a:headEnd type="none" w="med" len="med"/>
              <a:tailEnd type="none" w="med" len="med"/>
            </a:ln>
          </p:spPr>
          <p:txBody>
            <a:bodyPr lIns="0" tIns="0" rIns="0" bIns="0"/>
            <a:lstStyle/>
            <a:p>
              <a:endParaRPr lang="es-ES" sz="1800" dirty="0"/>
            </a:p>
          </p:txBody>
        </p:sp>
        <p:sp>
          <p:nvSpPr>
            <p:cNvPr id="52" name="Freeform 51"/>
            <p:cNvSpPr>
              <a:spLocks noChangeArrowheads="1"/>
            </p:cNvSpPr>
            <p:nvPr/>
          </p:nvSpPr>
          <p:spPr bwMode="auto">
            <a:xfrm>
              <a:off x="13772084" y="5012605"/>
              <a:ext cx="672483" cy="816943"/>
            </a:xfrm>
            <a:custGeom>
              <a:avLst/>
              <a:gdLst>
                <a:gd name="T0" fmla="*/ 346 w 355"/>
                <a:gd name="T1" fmla="*/ 283 h 435"/>
                <a:gd name="T2" fmla="*/ 346 w 355"/>
                <a:gd name="T3" fmla="*/ 283 h 435"/>
                <a:gd name="T4" fmla="*/ 178 w 355"/>
                <a:gd name="T5" fmla="*/ 345 h 435"/>
                <a:gd name="T6" fmla="*/ 9 w 355"/>
                <a:gd name="T7" fmla="*/ 283 h 435"/>
                <a:gd name="T8" fmla="*/ 0 w 355"/>
                <a:gd name="T9" fmla="*/ 283 h 435"/>
                <a:gd name="T10" fmla="*/ 0 w 355"/>
                <a:gd name="T11" fmla="*/ 336 h 435"/>
                <a:gd name="T12" fmla="*/ 178 w 355"/>
                <a:gd name="T13" fmla="*/ 434 h 435"/>
                <a:gd name="T14" fmla="*/ 354 w 355"/>
                <a:gd name="T15" fmla="*/ 336 h 435"/>
                <a:gd name="T16" fmla="*/ 354 w 355"/>
                <a:gd name="T17" fmla="*/ 283 h 435"/>
                <a:gd name="T18" fmla="*/ 346 w 355"/>
                <a:gd name="T19" fmla="*/ 283 h 435"/>
                <a:gd name="T20" fmla="*/ 346 w 355"/>
                <a:gd name="T21" fmla="*/ 160 h 435"/>
                <a:gd name="T22" fmla="*/ 346 w 355"/>
                <a:gd name="T23" fmla="*/ 160 h 435"/>
                <a:gd name="T24" fmla="*/ 178 w 355"/>
                <a:gd name="T25" fmla="*/ 213 h 435"/>
                <a:gd name="T26" fmla="*/ 9 w 355"/>
                <a:gd name="T27" fmla="*/ 160 h 435"/>
                <a:gd name="T28" fmla="*/ 0 w 355"/>
                <a:gd name="T29" fmla="*/ 160 h 435"/>
                <a:gd name="T30" fmla="*/ 0 w 355"/>
                <a:gd name="T31" fmla="*/ 222 h 435"/>
                <a:gd name="T32" fmla="*/ 178 w 355"/>
                <a:gd name="T33" fmla="*/ 292 h 435"/>
                <a:gd name="T34" fmla="*/ 354 w 355"/>
                <a:gd name="T35" fmla="*/ 222 h 435"/>
                <a:gd name="T36" fmla="*/ 354 w 355"/>
                <a:gd name="T37" fmla="*/ 160 h 435"/>
                <a:gd name="T38" fmla="*/ 346 w 355"/>
                <a:gd name="T39" fmla="*/ 160 h 435"/>
                <a:gd name="T40" fmla="*/ 178 w 355"/>
                <a:gd name="T41" fmla="*/ 0 h 435"/>
                <a:gd name="T42" fmla="*/ 178 w 355"/>
                <a:gd name="T43" fmla="*/ 0 h 435"/>
                <a:gd name="T44" fmla="*/ 0 w 355"/>
                <a:gd name="T45" fmla="*/ 62 h 435"/>
                <a:gd name="T46" fmla="*/ 0 w 355"/>
                <a:gd name="T47" fmla="*/ 97 h 435"/>
                <a:gd name="T48" fmla="*/ 178 w 355"/>
                <a:gd name="T49" fmla="*/ 160 h 435"/>
                <a:gd name="T50" fmla="*/ 354 w 355"/>
                <a:gd name="T51" fmla="*/ 97 h 435"/>
                <a:gd name="T52" fmla="*/ 354 w 355"/>
                <a:gd name="T53" fmla="*/ 62 h 435"/>
                <a:gd name="T54" fmla="*/ 178 w 355"/>
                <a:gd name="T55"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5" h="435">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chemeClr val="bg1"/>
            </a:solidFill>
            <a:ln>
              <a:noFill/>
            </a:ln>
            <a:effectLst/>
            <a:extLst/>
          </p:spPr>
          <p:txBody>
            <a:bodyPr wrap="none" lIns="91424" tIns="45712" rIns="91424" bIns="45712" anchor="ctr"/>
            <a:lstStyle/>
            <a:p>
              <a:pPr defTabSz="457109">
                <a:defRPr/>
              </a:pPr>
              <a:endParaRPr lang="en-US" sz="1800" dirty="0"/>
            </a:p>
          </p:txBody>
        </p:sp>
      </p:grpSp>
      <p:pic>
        <p:nvPicPr>
          <p:cNvPr id="4" name="Picture 3" descr="oracle-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2243" y="3705877"/>
            <a:ext cx="623145" cy="81009"/>
          </a:xfrm>
          <a:prstGeom prst="rect">
            <a:avLst/>
          </a:prstGeom>
        </p:spPr>
      </p:pic>
      <p:pic>
        <p:nvPicPr>
          <p:cNvPr id="7" name="Picture 6" descr="sql-server-express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289" y="3354838"/>
            <a:ext cx="432530" cy="351039"/>
          </a:xfrm>
          <a:prstGeom prst="rect">
            <a:avLst/>
          </a:prstGeom>
        </p:spPr>
      </p:pic>
      <p:pic>
        <p:nvPicPr>
          <p:cNvPr id="8" name="Picture 7" descr="sapsybase2.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3280" y="3840891"/>
            <a:ext cx="574532" cy="162018"/>
          </a:xfrm>
          <a:prstGeom prst="rect">
            <a:avLst/>
          </a:prstGeom>
        </p:spPr>
      </p:pic>
      <p:pic>
        <p:nvPicPr>
          <p:cNvPr id="9" name="Picture 8" descr="db2.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8325" y="4058536"/>
            <a:ext cx="513057" cy="133395"/>
          </a:xfrm>
          <a:prstGeom prst="rect">
            <a:avLst/>
          </a:prstGeom>
        </p:spPr>
      </p:pic>
      <p:pic>
        <p:nvPicPr>
          <p:cNvPr id="10" name="Picture 9" descr="2000px-Hadoop_logo.sv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80874" y="3840891"/>
            <a:ext cx="625553" cy="162018"/>
          </a:xfrm>
          <a:prstGeom prst="rect">
            <a:avLst/>
          </a:prstGeom>
        </p:spPr>
      </p:pic>
      <p:pic>
        <p:nvPicPr>
          <p:cNvPr id="11" name="Picture 10" descr="postgresql-9.3-free-downloa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39364" y="3354838"/>
            <a:ext cx="351039" cy="311285"/>
          </a:xfrm>
          <a:prstGeom prst="rect">
            <a:avLst/>
          </a:prstGeom>
        </p:spPr>
      </p:pic>
      <p:sp>
        <p:nvSpPr>
          <p:cNvPr id="53" name="Freeform 52"/>
          <p:cNvSpPr>
            <a:spLocks noChangeArrowheads="1"/>
          </p:cNvSpPr>
          <p:nvPr/>
        </p:nvSpPr>
        <p:spPr bwMode="auto">
          <a:xfrm>
            <a:off x="7569333" y="3246825"/>
            <a:ext cx="270030" cy="324036"/>
          </a:xfrm>
          <a:custGeom>
            <a:avLst/>
            <a:gdLst>
              <a:gd name="T0" fmla="*/ 346 w 355"/>
              <a:gd name="T1" fmla="*/ 283 h 435"/>
              <a:gd name="T2" fmla="*/ 346 w 355"/>
              <a:gd name="T3" fmla="*/ 283 h 435"/>
              <a:gd name="T4" fmla="*/ 178 w 355"/>
              <a:gd name="T5" fmla="*/ 345 h 435"/>
              <a:gd name="T6" fmla="*/ 9 w 355"/>
              <a:gd name="T7" fmla="*/ 283 h 435"/>
              <a:gd name="T8" fmla="*/ 0 w 355"/>
              <a:gd name="T9" fmla="*/ 283 h 435"/>
              <a:gd name="T10" fmla="*/ 0 w 355"/>
              <a:gd name="T11" fmla="*/ 336 h 435"/>
              <a:gd name="T12" fmla="*/ 178 w 355"/>
              <a:gd name="T13" fmla="*/ 434 h 435"/>
              <a:gd name="T14" fmla="*/ 354 w 355"/>
              <a:gd name="T15" fmla="*/ 336 h 435"/>
              <a:gd name="T16" fmla="*/ 354 w 355"/>
              <a:gd name="T17" fmla="*/ 283 h 435"/>
              <a:gd name="T18" fmla="*/ 346 w 355"/>
              <a:gd name="T19" fmla="*/ 283 h 435"/>
              <a:gd name="T20" fmla="*/ 346 w 355"/>
              <a:gd name="T21" fmla="*/ 160 h 435"/>
              <a:gd name="T22" fmla="*/ 346 w 355"/>
              <a:gd name="T23" fmla="*/ 160 h 435"/>
              <a:gd name="T24" fmla="*/ 178 w 355"/>
              <a:gd name="T25" fmla="*/ 213 h 435"/>
              <a:gd name="T26" fmla="*/ 9 w 355"/>
              <a:gd name="T27" fmla="*/ 160 h 435"/>
              <a:gd name="T28" fmla="*/ 0 w 355"/>
              <a:gd name="T29" fmla="*/ 160 h 435"/>
              <a:gd name="T30" fmla="*/ 0 w 355"/>
              <a:gd name="T31" fmla="*/ 222 h 435"/>
              <a:gd name="T32" fmla="*/ 178 w 355"/>
              <a:gd name="T33" fmla="*/ 292 h 435"/>
              <a:gd name="T34" fmla="*/ 354 w 355"/>
              <a:gd name="T35" fmla="*/ 222 h 435"/>
              <a:gd name="T36" fmla="*/ 354 w 355"/>
              <a:gd name="T37" fmla="*/ 160 h 435"/>
              <a:gd name="T38" fmla="*/ 346 w 355"/>
              <a:gd name="T39" fmla="*/ 160 h 435"/>
              <a:gd name="T40" fmla="*/ 178 w 355"/>
              <a:gd name="T41" fmla="*/ 0 h 435"/>
              <a:gd name="T42" fmla="*/ 178 w 355"/>
              <a:gd name="T43" fmla="*/ 0 h 435"/>
              <a:gd name="T44" fmla="*/ 0 w 355"/>
              <a:gd name="T45" fmla="*/ 62 h 435"/>
              <a:gd name="T46" fmla="*/ 0 w 355"/>
              <a:gd name="T47" fmla="*/ 97 h 435"/>
              <a:gd name="T48" fmla="*/ 178 w 355"/>
              <a:gd name="T49" fmla="*/ 160 h 435"/>
              <a:gd name="T50" fmla="*/ 354 w 355"/>
              <a:gd name="T51" fmla="*/ 97 h 435"/>
              <a:gd name="T52" fmla="*/ 354 w 355"/>
              <a:gd name="T53" fmla="*/ 62 h 435"/>
              <a:gd name="T54" fmla="*/ 178 w 355"/>
              <a:gd name="T55"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5" h="435">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chemeClr val="accent1">
              <a:lumMod val="60000"/>
              <a:lumOff val="40000"/>
            </a:schemeClr>
          </a:solidFill>
          <a:ln>
            <a:noFill/>
          </a:ln>
          <a:effectLst/>
          <a:extLst/>
        </p:spPr>
        <p:txBody>
          <a:bodyPr wrap="none" lIns="34284" tIns="17142" rIns="34284" bIns="17142" anchor="ctr"/>
          <a:lstStyle/>
          <a:p>
            <a:pPr defTabSz="457109">
              <a:defRPr/>
            </a:pPr>
            <a:endParaRPr lang="en-US" sz="1800" dirty="0"/>
          </a:p>
        </p:txBody>
      </p:sp>
      <p:sp>
        <p:nvSpPr>
          <p:cNvPr id="18" name="Rounded Rectangle 17"/>
          <p:cNvSpPr/>
          <p:nvPr/>
        </p:nvSpPr>
        <p:spPr bwMode="auto">
          <a:xfrm>
            <a:off x="5247076" y="2571750"/>
            <a:ext cx="2727303" cy="486054"/>
          </a:xfrm>
          <a:prstGeom prst="roundRect">
            <a:avLst/>
          </a:prstGeom>
          <a:solidFill>
            <a:srgbClr val="FFFFFF"/>
          </a:solidFill>
          <a:ln w="57150" cap="flat" cmpd="sng" algn="ctr">
            <a:solidFill>
              <a:srgbClr val="4F81BD"/>
            </a:solidFill>
            <a:prstDash val="solid"/>
            <a:round/>
            <a:headEnd type="none" w="med" len="med"/>
            <a:tailEnd type="none" w="med" len="med"/>
          </a:ln>
          <a:effectLst/>
          <a:extLst/>
        </p:spPr>
        <p:txBody>
          <a:bodyPr vert="horz" wrap="square" lIns="34290" tIns="17145" rIns="34290" bIns="17145" numCol="1" rtlCol="0" anchor="t" anchorCtr="0" compatLnSpc="1">
            <a:prstTxWarp prst="textNoShape">
              <a:avLst/>
            </a:prstTxWarp>
          </a:bodyPr>
          <a:lstStyle/>
          <a:p>
            <a:pPr algn="ctr" defTabSz="342892" fontAlgn="base">
              <a:spcBef>
                <a:spcPct val="0"/>
              </a:spcBef>
              <a:spcAft>
                <a:spcPct val="0"/>
              </a:spcAft>
            </a:pPr>
            <a:endParaRPr lang="en-US" sz="2200" dirty="0">
              <a:solidFill>
                <a:srgbClr val="000000"/>
              </a:solidFill>
              <a:latin typeface="Gill Sans" charset="0"/>
              <a:ea typeface="ヒラギノ角ゴ ProN W3" charset="0"/>
              <a:cs typeface="ヒラギノ角ゴ ProN W3" charset="0"/>
              <a:sym typeface="Gill Sans" charset="0"/>
            </a:endParaRPr>
          </a:p>
        </p:txBody>
      </p:sp>
      <p:pic>
        <p:nvPicPr>
          <p:cNvPr id="19" name="Picture 18"/>
          <p:cNvPicPr>
            <a:picLocks noChangeAspect="1"/>
          </p:cNvPicPr>
          <p:nvPr/>
        </p:nvPicPr>
        <p:blipFill>
          <a:blip r:embed="rId8"/>
          <a:stretch>
            <a:fillRect/>
          </a:stretch>
        </p:blipFill>
        <p:spPr>
          <a:xfrm>
            <a:off x="5733129" y="2625756"/>
            <a:ext cx="361950" cy="361950"/>
          </a:xfrm>
          <a:prstGeom prst="rect">
            <a:avLst/>
          </a:prstGeom>
        </p:spPr>
      </p:pic>
      <p:pic>
        <p:nvPicPr>
          <p:cNvPr id="20" name="Picture 19"/>
          <p:cNvPicPr>
            <a:picLocks noChangeAspect="1"/>
          </p:cNvPicPr>
          <p:nvPr/>
        </p:nvPicPr>
        <p:blipFill>
          <a:blip r:embed="rId9"/>
          <a:stretch>
            <a:fillRect/>
          </a:stretch>
        </p:blipFill>
        <p:spPr>
          <a:xfrm>
            <a:off x="5328084" y="2625756"/>
            <a:ext cx="361950" cy="361950"/>
          </a:xfrm>
          <a:prstGeom prst="rect">
            <a:avLst/>
          </a:prstGeom>
        </p:spPr>
      </p:pic>
      <p:pic>
        <p:nvPicPr>
          <p:cNvPr id="21" name="Picture 20" descr="devices3.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84169" y="1842670"/>
            <a:ext cx="675075" cy="584199"/>
          </a:xfrm>
          <a:prstGeom prst="rect">
            <a:avLst/>
          </a:prstGeom>
        </p:spPr>
      </p:pic>
      <p:pic>
        <p:nvPicPr>
          <p:cNvPr id="24" name="Picture 23" descr="imgres.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32241" y="3435846"/>
            <a:ext cx="246197" cy="242928"/>
          </a:xfrm>
          <a:prstGeom prst="rect">
            <a:avLst/>
          </a:prstGeom>
        </p:spPr>
      </p:pic>
      <p:pic>
        <p:nvPicPr>
          <p:cNvPr id="25" name="Picture 24" descr="imgres.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57166" y="3350981"/>
            <a:ext cx="374331" cy="374331"/>
          </a:xfrm>
          <a:prstGeom prst="rect">
            <a:avLst/>
          </a:prstGeom>
        </p:spPr>
      </p:pic>
      <p:pic>
        <p:nvPicPr>
          <p:cNvPr id="26" name="Picture 25" descr="imgres.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62211" y="3568295"/>
            <a:ext cx="218591" cy="218591"/>
          </a:xfrm>
          <a:prstGeom prst="rect">
            <a:avLst/>
          </a:prstGeom>
        </p:spPr>
      </p:pic>
      <p:sp>
        <p:nvSpPr>
          <p:cNvPr id="55" name="Freeform 54"/>
          <p:cNvSpPr>
            <a:spLocks noChangeArrowheads="1"/>
          </p:cNvSpPr>
          <p:nvPr/>
        </p:nvSpPr>
        <p:spPr bwMode="auto">
          <a:xfrm>
            <a:off x="6354198" y="3219823"/>
            <a:ext cx="432048" cy="293175"/>
          </a:xfrm>
          <a:custGeom>
            <a:avLst/>
            <a:gdLst>
              <a:gd name="T0" fmla="*/ 381 w 497"/>
              <a:gd name="T1" fmla="*/ 88 h 329"/>
              <a:gd name="T2" fmla="*/ 381 w 497"/>
              <a:gd name="T3" fmla="*/ 88 h 329"/>
              <a:gd name="T4" fmla="*/ 355 w 497"/>
              <a:gd name="T5" fmla="*/ 97 h 329"/>
              <a:gd name="T6" fmla="*/ 230 w 497"/>
              <a:gd name="T7" fmla="*/ 0 h 329"/>
              <a:gd name="T8" fmla="*/ 97 w 497"/>
              <a:gd name="T9" fmla="*/ 132 h 329"/>
              <a:gd name="T10" fmla="*/ 97 w 497"/>
              <a:gd name="T11" fmla="*/ 150 h 329"/>
              <a:gd name="T12" fmla="*/ 89 w 497"/>
              <a:gd name="T13" fmla="*/ 150 h 329"/>
              <a:gd name="T14" fmla="*/ 0 w 497"/>
              <a:gd name="T15" fmla="*/ 238 h 329"/>
              <a:gd name="T16" fmla="*/ 89 w 497"/>
              <a:gd name="T17" fmla="*/ 328 h 329"/>
              <a:gd name="T18" fmla="*/ 381 w 497"/>
              <a:gd name="T19" fmla="*/ 328 h 329"/>
              <a:gd name="T20" fmla="*/ 496 w 497"/>
              <a:gd name="T21" fmla="*/ 203 h 329"/>
              <a:gd name="T22" fmla="*/ 381 w 497"/>
              <a:gd name="T23" fmla="*/ 8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7" h="329">
                <a:moveTo>
                  <a:pt x="381" y="88"/>
                </a:moveTo>
                <a:lnTo>
                  <a:pt x="381" y="88"/>
                </a:lnTo>
                <a:cubicBezTo>
                  <a:pt x="372" y="88"/>
                  <a:pt x="363" y="88"/>
                  <a:pt x="355" y="97"/>
                </a:cubicBezTo>
                <a:cubicBezTo>
                  <a:pt x="346" y="44"/>
                  <a:pt x="293" y="0"/>
                  <a:pt x="230" y="0"/>
                </a:cubicBezTo>
                <a:cubicBezTo>
                  <a:pt x="159" y="0"/>
                  <a:pt x="97" y="62"/>
                  <a:pt x="97" y="132"/>
                </a:cubicBezTo>
                <a:cubicBezTo>
                  <a:pt x="97" y="132"/>
                  <a:pt x="97" y="141"/>
                  <a:pt x="97" y="150"/>
                </a:cubicBezTo>
                <a:cubicBezTo>
                  <a:pt x="97" y="150"/>
                  <a:pt x="97" y="150"/>
                  <a:pt x="89" y="150"/>
                </a:cubicBezTo>
                <a:cubicBezTo>
                  <a:pt x="44" y="150"/>
                  <a:pt x="0" y="185"/>
                  <a:pt x="0" y="238"/>
                </a:cubicBezTo>
                <a:cubicBezTo>
                  <a:pt x="0" y="283"/>
                  <a:pt x="44" y="328"/>
                  <a:pt x="89" y="328"/>
                </a:cubicBezTo>
                <a:cubicBezTo>
                  <a:pt x="381" y="328"/>
                  <a:pt x="381" y="328"/>
                  <a:pt x="381" y="328"/>
                </a:cubicBezTo>
                <a:cubicBezTo>
                  <a:pt x="443" y="328"/>
                  <a:pt x="496" y="275"/>
                  <a:pt x="496" y="203"/>
                </a:cubicBezTo>
                <a:cubicBezTo>
                  <a:pt x="496" y="141"/>
                  <a:pt x="443" y="88"/>
                  <a:pt x="381" y="88"/>
                </a:cubicBezTo>
              </a:path>
            </a:pathLst>
          </a:custGeom>
          <a:solidFill>
            <a:schemeClr val="accent3"/>
          </a:solidFill>
          <a:ln>
            <a:noFill/>
          </a:ln>
          <a:extLst/>
        </p:spPr>
        <p:txBody>
          <a:bodyPr lIns="0" tIns="0" rIns="0" bIns="0"/>
          <a:lstStyle/>
          <a:p>
            <a:endParaRPr lang="en-US" sz="1800" dirty="0"/>
          </a:p>
        </p:txBody>
      </p:sp>
      <p:sp>
        <p:nvSpPr>
          <p:cNvPr id="68" name="Freeform 67"/>
          <p:cNvSpPr>
            <a:spLocks noChangeArrowheads="1"/>
          </p:cNvSpPr>
          <p:nvPr/>
        </p:nvSpPr>
        <p:spPr bwMode="auto">
          <a:xfrm>
            <a:off x="5598115" y="3597865"/>
            <a:ext cx="223838" cy="177999"/>
          </a:xfrm>
          <a:custGeom>
            <a:avLst/>
            <a:gdLst>
              <a:gd name="T0" fmla="*/ 248 w 497"/>
              <a:gd name="T1" fmla="*/ 150 h 399"/>
              <a:gd name="T2" fmla="*/ 248 w 497"/>
              <a:gd name="T3" fmla="*/ 150 h 399"/>
              <a:gd name="T4" fmla="*/ 177 w 497"/>
              <a:gd name="T5" fmla="*/ 221 h 399"/>
              <a:gd name="T6" fmla="*/ 248 w 497"/>
              <a:gd name="T7" fmla="*/ 292 h 399"/>
              <a:gd name="T8" fmla="*/ 319 w 497"/>
              <a:gd name="T9" fmla="*/ 221 h 399"/>
              <a:gd name="T10" fmla="*/ 248 w 497"/>
              <a:gd name="T11" fmla="*/ 150 h 399"/>
              <a:gd name="T12" fmla="*/ 442 w 497"/>
              <a:gd name="T13" fmla="*/ 70 h 399"/>
              <a:gd name="T14" fmla="*/ 442 w 497"/>
              <a:gd name="T15" fmla="*/ 70 h 399"/>
              <a:gd name="T16" fmla="*/ 389 w 497"/>
              <a:gd name="T17" fmla="*/ 70 h 399"/>
              <a:gd name="T18" fmla="*/ 363 w 497"/>
              <a:gd name="T19" fmla="*/ 61 h 399"/>
              <a:gd name="T20" fmla="*/ 354 w 497"/>
              <a:gd name="T21" fmla="*/ 8 h 399"/>
              <a:gd name="T22" fmla="*/ 327 w 497"/>
              <a:gd name="T23" fmla="*/ 0 h 399"/>
              <a:gd name="T24" fmla="*/ 159 w 497"/>
              <a:gd name="T25" fmla="*/ 0 h 399"/>
              <a:gd name="T26" fmla="*/ 142 w 497"/>
              <a:gd name="T27" fmla="*/ 8 h 399"/>
              <a:gd name="T28" fmla="*/ 123 w 497"/>
              <a:gd name="T29" fmla="*/ 61 h 399"/>
              <a:gd name="T30" fmla="*/ 106 w 497"/>
              <a:gd name="T31" fmla="*/ 70 h 399"/>
              <a:gd name="T32" fmla="*/ 53 w 497"/>
              <a:gd name="T33" fmla="*/ 70 h 399"/>
              <a:gd name="T34" fmla="*/ 0 w 497"/>
              <a:gd name="T35" fmla="*/ 123 h 399"/>
              <a:gd name="T36" fmla="*/ 0 w 497"/>
              <a:gd name="T37" fmla="*/ 345 h 399"/>
              <a:gd name="T38" fmla="*/ 53 w 497"/>
              <a:gd name="T39" fmla="*/ 398 h 399"/>
              <a:gd name="T40" fmla="*/ 442 w 497"/>
              <a:gd name="T41" fmla="*/ 398 h 399"/>
              <a:gd name="T42" fmla="*/ 496 w 497"/>
              <a:gd name="T43" fmla="*/ 345 h 399"/>
              <a:gd name="T44" fmla="*/ 496 w 497"/>
              <a:gd name="T45" fmla="*/ 123 h 399"/>
              <a:gd name="T46" fmla="*/ 442 w 497"/>
              <a:gd name="T47" fmla="*/ 70 h 399"/>
              <a:gd name="T48" fmla="*/ 248 w 497"/>
              <a:gd name="T49" fmla="*/ 345 h 399"/>
              <a:gd name="T50" fmla="*/ 248 w 497"/>
              <a:gd name="T51" fmla="*/ 345 h 399"/>
              <a:gd name="T52" fmla="*/ 123 w 497"/>
              <a:gd name="T53" fmla="*/ 221 h 399"/>
              <a:gd name="T54" fmla="*/ 248 w 497"/>
              <a:gd name="T55" fmla="*/ 97 h 399"/>
              <a:gd name="T56" fmla="*/ 372 w 497"/>
              <a:gd name="T57" fmla="*/ 221 h 399"/>
              <a:gd name="T58" fmla="*/ 248 w 497"/>
              <a:gd name="T59" fmla="*/ 345 h 399"/>
              <a:gd name="T60" fmla="*/ 425 w 497"/>
              <a:gd name="T61" fmla="*/ 159 h 399"/>
              <a:gd name="T62" fmla="*/ 425 w 497"/>
              <a:gd name="T63" fmla="*/ 159 h 399"/>
              <a:gd name="T64" fmla="*/ 407 w 497"/>
              <a:gd name="T65" fmla="*/ 141 h 399"/>
              <a:gd name="T66" fmla="*/ 425 w 497"/>
              <a:gd name="T67" fmla="*/ 123 h 399"/>
              <a:gd name="T68" fmla="*/ 442 w 497"/>
              <a:gd name="T69" fmla="*/ 141 h 399"/>
              <a:gd name="T70" fmla="*/ 425 w 497"/>
              <a:gd name="T71" fmla="*/ 15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99">
                <a:moveTo>
                  <a:pt x="248" y="150"/>
                </a:moveTo>
                <a:lnTo>
                  <a:pt x="248" y="150"/>
                </a:lnTo>
                <a:cubicBezTo>
                  <a:pt x="203" y="150"/>
                  <a:pt x="177" y="176"/>
                  <a:pt x="177" y="221"/>
                </a:cubicBezTo>
                <a:cubicBezTo>
                  <a:pt x="177" y="266"/>
                  <a:pt x="203" y="292"/>
                  <a:pt x="248" y="292"/>
                </a:cubicBezTo>
                <a:cubicBezTo>
                  <a:pt x="292" y="292"/>
                  <a:pt x="319" y="266"/>
                  <a:pt x="319" y="221"/>
                </a:cubicBezTo>
                <a:cubicBezTo>
                  <a:pt x="319" y="176"/>
                  <a:pt x="292" y="150"/>
                  <a:pt x="248" y="150"/>
                </a:cubicBezTo>
                <a:close/>
                <a:moveTo>
                  <a:pt x="442" y="70"/>
                </a:moveTo>
                <a:lnTo>
                  <a:pt x="442" y="70"/>
                </a:lnTo>
                <a:cubicBezTo>
                  <a:pt x="389" y="70"/>
                  <a:pt x="389" y="70"/>
                  <a:pt x="389" y="70"/>
                </a:cubicBezTo>
                <a:cubicBezTo>
                  <a:pt x="380" y="70"/>
                  <a:pt x="372" y="70"/>
                  <a:pt x="363" y="61"/>
                </a:cubicBezTo>
                <a:cubicBezTo>
                  <a:pt x="354" y="8"/>
                  <a:pt x="354" y="8"/>
                  <a:pt x="354" y="8"/>
                </a:cubicBezTo>
                <a:cubicBezTo>
                  <a:pt x="345" y="8"/>
                  <a:pt x="336" y="0"/>
                  <a:pt x="327" y="0"/>
                </a:cubicBezTo>
                <a:cubicBezTo>
                  <a:pt x="159" y="0"/>
                  <a:pt x="159" y="0"/>
                  <a:pt x="159" y="0"/>
                </a:cubicBezTo>
                <a:cubicBezTo>
                  <a:pt x="159" y="0"/>
                  <a:pt x="150" y="8"/>
                  <a:pt x="142" y="8"/>
                </a:cubicBezTo>
                <a:cubicBezTo>
                  <a:pt x="123" y="61"/>
                  <a:pt x="123" y="61"/>
                  <a:pt x="123" y="61"/>
                </a:cubicBezTo>
                <a:cubicBezTo>
                  <a:pt x="123" y="70"/>
                  <a:pt x="115" y="70"/>
                  <a:pt x="106" y="70"/>
                </a:cubicBezTo>
                <a:cubicBezTo>
                  <a:pt x="53" y="70"/>
                  <a:pt x="53" y="70"/>
                  <a:pt x="53" y="70"/>
                </a:cubicBezTo>
                <a:cubicBezTo>
                  <a:pt x="17" y="70"/>
                  <a:pt x="0" y="97"/>
                  <a:pt x="0" y="123"/>
                </a:cubicBezTo>
                <a:cubicBezTo>
                  <a:pt x="0" y="345"/>
                  <a:pt x="0" y="345"/>
                  <a:pt x="0" y="345"/>
                </a:cubicBezTo>
                <a:cubicBezTo>
                  <a:pt x="0" y="372"/>
                  <a:pt x="17" y="398"/>
                  <a:pt x="53" y="398"/>
                </a:cubicBezTo>
                <a:cubicBezTo>
                  <a:pt x="442" y="398"/>
                  <a:pt x="442" y="398"/>
                  <a:pt x="442" y="398"/>
                </a:cubicBezTo>
                <a:cubicBezTo>
                  <a:pt x="470" y="398"/>
                  <a:pt x="496" y="372"/>
                  <a:pt x="496" y="345"/>
                </a:cubicBezTo>
                <a:cubicBezTo>
                  <a:pt x="496" y="123"/>
                  <a:pt x="496" y="123"/>
                  <a:pt x="496" y="123"/>
                </a:cubicBezTo>
                <a:cubicBezTo>
                  <a:pt x="496" y="97"/>
                  <a:pt x="470" y="70"/>
                  <a:pt x="442" y="70"/>
                </a:cubicBezTo>
                <a:close/>
                <a:moveTo>
                  <a:pt x="248" y="345"/>
                </a:moveTo>
                <a:lnTo>
                  <a:pt x="248" y="345"/>
                </a:lnTo>
                <a:cubicBezTo>
                  <a:pt x="177" y="345"/>
                  <a:pt x="123" y="292"/>
                  <a:pt x="123" y="221"/>
                </a:cubicBezTo>
                <a:cubicBezTo>
                  <a:pt x="123" y="150"/>
                  <a:pt x="177" y="97"/>
                  <a:pt x="248" y="97"/>
                </a:cubicBezTo>
                <a:cubicBezTo>
                  <a:pt x="319" y="97"/>
                  <a:pt x="372" y="150"/>
                  <a:pt x="372" y="221"/>
                </a:cubicBezTo>
                <a:cubicBezTo>
                  <a:pt x="372" y="292"/>
                  <a:pt x="319" y="345"/>
                  <a:pt x="248" y="345"/>
                </a:cubicBezTo>
                <a:close/>
                <a:moveTo>
                  <a:pt x="425" y="159"/>
                </a:moveTo>
                <a:lnTo>
                  <a:pt x="425" y="159"/>
                </a:lnTo>
                <a:cubicBezTo>
                  <a:pt x="416" y="159"/>
                  <a:pt x="407" y="150"/>
                  <a:pt x="407" y="141"/>
                </a:cubicBezTo>
                <a:cubicBezTo>
                  <a:pt x="407" y="132"/>
                  <a:pt x="416" y="123"/>
                  <a:pt x="425" y="123"/>
                </a:cubicBezTo>
                <a:cubicBezTo>
                  <a:pt x="433" y="123"/>
                  <a:pt x="442" y="132"/>
                  <a:pt x="442" y="141"/>
                </a:cubicBezTo>
                <a:cubicBezTo>
                  <a:pt x="442" y="150"/>
                  <a:pt x="433" y="159"/>
                  <a:pt x="425" y="159"/>
                </a:cubicBezTo>
                <a:close/>
              </a:path>
            </a:pathLst>
          </a:custGeom>
          <a:solidFill>
            <a:schemeClr val="accent2">
              <a:lumMod val="75000"/>
            </a:schemeClr>
          </a:solidFill>
          <a:ln>
            <a:noFill/>
          </a:ln>
          <a:effectLst/>
          <a:extLst/>
        </p:spPr>
        <p:txBody>
          <a:bodyPr wrap="none" lIns="34284" tIns="17142" rIns="34284" bIns="17142" anchor="ctr"/>
          <a:lstStyle/>
          <a:p>
            <a:pPr defTabSz="457109">
              <a:defRPr/>
            </a:pPr>
            <a:endParaRPr lang="en-US" sz="1800" dirty="0"/>
          </a:p>
        </p:txBody>
      </p:sp>
      <p:sp>
        <p:nvSpPr>
          <p:cNvPr id="69" name="Freeform 68"/>
          <p:cNvSpPr>
            <a:spLocks noChangeArrowheads="1"/>
          </p:cNvSpPr>
          <p:nvPr/>
        </p:nvSpPr>
        <p:spPr bwMode="auto">
          <a:xfrm>
            <a:off x="5382091" y="3645844"/>
            <a:ext cx="163711" cy="222051"/>
          </a:xfrm>
          <a:custGeom>
            <a:avLst/>
            <a:gdLst>
              <a:gd name="T0" fmla="*/ 106 w 364"/>
              <a:gd name="T1" fmla="*/ 479 h 498"/>
              <a:gd name="T2" fmla="*/ 106 w 364"/>
              <a:gd name="T3" fmla="*/ 479 h 498"/>
              <a:gd name="T4" fmla="*/ 176 w 364"/>
              <a:gd name="T5" fmla="*/ 497 h 498"/>
              <a:gd name="T6" fmla="*/ 248 w 364"/>
              <a:gd name="T7" fmla="*/ 479 h 498"/>
              <a:gd name="T8" fmla="*/ 248 w 364"/>
              <a:gd name="T9" fmla="*/ 426 h 498"/>
              <a:gd name="T10" fmla="*/ 106 w 364"/>
              <a:gd name="T11" fmla="*/ 426 h 498"/>
              <a:gd name="T12" fmla="*/ 106 w 364"/>
              <a:gd name="T13" fmla="*/ 479 h 498"/>
              <a:gd name="T14" fmla="*/ 248 w 364"/>
              <a:gd name="T15" fmla="*/ 400 h 498"/>
              <a:gd name="T16" fmla="*/ 248 w 364"/>
              <a:gd name="T17" fmla="*/ 400 h 498"/>
              <a:gd name="T18" fmla="*/ 354 w 364"/>
              <a:gd name="T19" fmla="*/ 151 h 498"/>
              <a:gd name="T20" fmla="*/ 176 w 364"/>
              <a:gd name="T21" fmla="*/ 0 h 498"/>
              <a:gd name="T22" fmla="*/ 0 w 364"/>
              <a:gd name="T23" fmla="*/ 151 h 498"/>
              <a:gd name="T24" fmla="*/ 106 w 364"/>
              <a:gd name="T25" fmla="*/ 400 h 498"/>
              <a:gd name="T26" fmla="*/ 248 w 364"/>
              <a:gd name="T27" fmla="*/ 400 h 498"/>
              <a:gd name="T28" fmla="*/ 53 w 364"/>
              <a:gd name="T29" fmla="*/ 151 h 498"/>
              <a:gd name="T30" fmla="*/ 53 w 364"/>
              <a:gd name="T31" fmla="*/ 151 h 498"/>
              <a:gd name="T32" fmla="*/ 176 w 364"/>
              <a:gd name="T33" fmla="*/ 53 h 498"/>
              <a:gd name="T34" fmla="*/ 301 w 364"/>
              <a:gd name="T35" fmla="*/ 151 h 498"/>
              <a:gd name="T36" fmla="*/ 257 w 364"/>
              <a:gd name="T37" fmla="*/ 249 h 498"/>
              <a:gd name="T38" fmla="*/ 194 w 364"/>
              <a:gd name="T39" fmla="*/ 355 h 498"/>
              <a:gd name="T40" fmla="*/ 159 w 364"/>
              <a:gd name="T41" fmla="*/ 355 h 498"/>
              <a:gd name="T42" fmla="*/ 97 w 364"/>
              <a:gd name="T43" fmla="*/ 249 h 498"/>
              <a:gd name="T44" fmla="*/ 53 w 364"/>
              <a:gd name="T45" fmla="*/ 15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accent6">
              <a:lumMod val="60000"/>
              <a:lumOff val="40000"/>
            </a:schemeClr>
          </a:solidFill>
          <a:ln>
            <a:noFill/>
          </a:ln>
          <a:effectLst/>
          <a:extLst/>
        </p:spPr>
        <p:txBody>
          <a:bodyPr wrap="none" lIns="34284" tIns="17142" rIns="34284" bIns="17142" anchor="ctr"/>
          <a:lstStyle/>
          <a:p>
            <a:pPr defTabSz="457109">
              <a:defRPr/>
            </a:pPr>
            <a:endParaRPr lang="en-US" sz="1800" dirty="0"/>
          </a:p>
        </p:txBody>
      </p:sp>
      <p:sp>
        <p:nvSpPr>
          <p:cNvPr id="71" name="Freeform 70"/>
          <p:cNvSpPr>
            <a:spLocks noChangeArrowheads="1"/>
          </p:cNvSpPr>
          <p:nvPr/>
        </p:nvSpPr>
        <p:spPr bwMode="auto">
          <a:xfrm>
            <a:off x="5112061" y="3570862"/>
            <a:ext cx="207764" cy="184547"/>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accent1">
              <a:lumMod val="60000"/>
              <a:lumOff val="40000"/>
            </a:schemeClr>
          </a:solidFill>
          <a:ln>
            <a:noFill/>
          </a:ln>
          <a:effectLst/>
          <a:extLst/>
        </p:spPr>
        <p:txBody>
          <a:bodyPr wrap="none" lIns="34284" tIns="17142" rIns="34284" bIns="17142" anchor="ctr"/>
          <a:lstStyle/>
          <a:p>
            <a:pPr defTabSz="457109">
              <a:defRPr/>
            </a:pPr>
            <a:endParaRPr lang="en-US" sz="1800" dirty="0"/>
          </a:p>
        </p:txBody>
      </p:sp>
      <p:sp>
        <p:nvSpPr>
          <p:cNvPr id="21506" name="Rectangle 2"/>
          <p:cNvSpPr>
            <a:spLocks/>
          </p:cNvSpPr>
          <p:nvPr/>
        </p:nvSpPr>
        <p:spPr bwMode="auto">
          <a:xfrm>
            <a:off x="1250297" y="3644699"/>
            <a:ext cx="133350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900" dirty="0">
                <a:solidFill>
                  <a:srgbClr val="2C2C2C"/>
                </a:solidFill>
                <a:latin typeface="Lato Bold" charset="0"/>
                <a:ea typeface="ＭＳ Ｐゴシック" charset="0"/>
                <a:cs typeface="Lato Bold" charset="0"/>
                <a:sym typeface="Lato Bold" charset="0"/>
              </a:rPr>
              <a:t>IoT Smart Devices</a:t>
            </a:r>
          </a:p>
        </p:txBody>
      </p:sp>
      <p:sp>
        <p:nvSpPr>
          <p:cNvPr id="21507" name="Rectangle 3"/>
          <p:cNvSpPr>
            <a:spLocks/>
          </p:cNvSpPr>
          <p:nvPr/>
        </p:nvSpPr>
        <p:spPr bwMode="auto">
          <a:xfrm>
            <a:off x="1255059" y="3838771"/>
            <a:ext cx="1333500" cy="974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r>
              <a:rPr lang="en-US" sz="700" dirty="0">
                <a:solidFill>
                  <a:srgbClr val="777C87"/>
                </a:solidFill>
                <a:latin typeface="Lato Regular" charset="0"/>
                <a:ea typeface="ＭＳ Ｐゴシック" charset="0"/>
                <a:cs typeface="Lato Regular" charset="0"/>
                <a:sym typeface="Lato Regular" charset="0"/>
              </a:rPr>
              <a:t>IoT Connection components enables fast and easy integration of IoT Smart devices into your app clients or back-end. RADServer’s IoT Edgeware extends it’s reach to where  your </a:t>
            </a:r>
            <a:r>
              <a:rPr lang="en-US" sz="700" dirty="0" smtClean="0">
                <a:solidFill>
                  <a:srgbClr val="777C87"/>
                </a:solidFill>
                <a:latin typeface="Lato Regular" charset="0"/>
                <a:ea typeface="ＭＳ Ｐゴシック" charset="0"/>
                <a:cs typeface="Lato Regular" charset="0"/>
                <a:sym typeface="Lato Regular" charset="0"/>
              </a:rPr>
              <a:t>Bluetooth </a:t>
            </a:r>
            <a:r>
              <a:rPr lang="en-US" sz="700" dirty="0">
                <a:solidFill>
                  <a:srgbClr val="777C87"/>
                </a:solidFill>
                <a:latin typeface="Lato Regular" charset="0"/>
                <a:ea typeface="ＭＳ Ｐゴシック" charset="0"/>
                <a:cs typeface="Lato Regular" charset="0"/>
                <a:sym typeface="Lato Regular" charset="0"/>
              </a:rPr>
              <a:t>IoT devices are physically located.</a:t>
            </a:r>
          </a:p>
        </p:txBody>
      </p:sp>
      <p:sp>
        <p:nvSpPr>
          <p:cNvPr id="72" name="Freeform 71"/>
          <p:cNvSpPr>
            <a:spLocks noChangeArrowheads="1"/>
          </p:cNvSpPr>
          <p:nvPr/>
        </p:nvSpPr>
        <p:spPr bwMode="auto">
          <a:xfrm>
            <a:off x="1254293" y="3327835"/>
            <a:ext cx="271578" cy="275525"/>
          </a:xfrm>
          <a:custGeom>
            <a:avLst/>
            <a:gdLst>
              <a:gd name="T0" fmla="*/ 425 w 462"/>
              <a:gd name="T1" fmla="*/ 354 h 470"/>
              <a:gd name="T2" fmla="*/ 425 w 462"/>
              <a:gd name="T3" fmla="*/ 354 h 470"/>
              <a:gd name="T4" fmla="*/ 425 w 462"/>
              <a:gd name="T5" fmla="*/ 292 h 470"/>
              <a:gd name="T6" fmla="*/ 346 w 462"/>
              <a:gd name="T7" fmla="*/ 212 h 470"/>
              <a:gd name="T8" fmla="*/ 293 w 462"/>
              <a:gd name="T9" fmla="*/ 212 h 470"/>
              <a:gd name="T10" fmla="*/ 257 w 462"/>
              <a:gd name="T11" fmla="*/ 185 h 470"/>
              <a:gd name="T12" fmla="*/ 257 w 462"/>
              <a:gd name="T13" fmla="*/ 114 h 470"/>
              <a:gd name="T14" fmla="*/ 293 w 462"/>
              <a:gd name="T15" fmla="*/ 61 h 470"/>
              <a:gd name="T16" fmla="*/ 231 w 462"/>
              <a:gd name="T17" fmla="*/ 0 h 470"/>
              <a:gd name="T18" fmla="*/ 169 w 462"/>
              <a:gd name="T19" fmla="*/ 61 h 470"/>
              <a:gd name="T20" fmla="*/ 204 w 462"/>
              <a:gd name="T21" fmla="*/ 114 h 470"/>
              <a:gd name="T22" fmla="*/ 204 w 462"/>
              <a:gd name="T23" fmla="*/ 185 h 470"/>
              <a:gd name="T24" fmla="*/ 169 w 462"/>
              <a:gd name="T25" fmla="*/ 212 h 470"/>
              <a:gd name="T26" fmla="*/ 115 w 462"/>
              <a:gd name="T27" fmla="*/ 212 h 470"/>
              <a:gd name="T28" fmla="*/ 36 w 462"/>
              <a:gd name="T29" fmla="*/ 292 h 470"/>
              <a:gd name="T30" fmla="*/ 36 w 462"/>
              <a:gd name="T31" fmla="*/ 354 h 470"/>
              <a:gd name="T32" fmla="*/ 0 w 462"/>
              <a:gd name="T33" fmla="*/ 407 h 470"/>
              <a:gd name="T34" fmla="*/ 53 w 462"/>
              <a:gd name="T35" fmla="*/ 469 h 470"/>
              <a:gd name="T36" fmla="*/ 115 w 462"/>
              <a:gd name="T37" fmla="*/ 407 h 470"/>
              <a:gd name="T38" fmla="*/ 80 w 462"/>
              <a:gd name="T39" fmla="*/ 354 h 470"/>
              <a:gd name="T40" fmla="*/ 80 w 462"/>
              <a:gd name="T41" fmla="*/ 292 h 470"/>
              <a:gd name="T42" fmla="*/ 115 w 462"/>
              <a:gd name="T43" fmla="*/ 257 h 470"/>
              <a:gd name="T44" fmla="*/ 169 w 462"/>
              <a:gd name="T45" fmla="*/ 257 h 470"/>
              <a:gd name="T46" fmla="*/ 204 w 462"/>
              <a:gd name="T47" fmla="*/ 248 h 470"/>
              <a:gd name="T48" fmla="*/ 204 w 462"/>
              <a:gd name="T49" fmla="*/ 354 h 470"/>
              <a:gd name="T50" fmla="*/ 169 w 462"/>
              <a:gd name="T51" fmla="*/ 407 h 470"/>
              <a:gd name="T52" fmla="*/ 231 w 462"/>
              <a:gd name="T53" fmla="*/ 469 h 470"/>
              <a:gd name="T54" fmla="*/ 293 w 462"/>
              <a:gd name="T55" fmla="*/ 407 h 470"/>
              <a:gd name="T56" fmla="*/ 257 w 462"/>
              <a:gd name="T57" fmla="*/ 354 h 470"/>
              <a:gd name="T58" fmla="*/ 257 w 462"/>
              <a:gd name="T59" fmla="*/ 248 h 470"/>
              <a:gd name="T60" fmla="*/ 293 w 462"/>
              <a:gd name="T61" fmla="*/ 257 h 470"/>
              <a:gd name="T62" fmla="*/ 346 w 462"/>
              <a:gd name="T63" fmla="*/ 257 h 470"/>
              <a:gd name="T64" fmla="*/ 381 w 462"/>
              <a:gd name="T65" fmla="*/ 292 h 470"/>
              <a:gd name="T66" fmla="*/ 381 w 462"/>
              <a:gd name="T67" fmla="*/ 354 h 470"/>
              <a:gd name="T68" fmla="*/ 346 w 462"/>
              <a:gd name="T69" fmla="*/ 407 h 470"/>
              <a:gd name="T70" fmla="*/ 408 w 462"/>
              <a:gd name="T71" fmla="*/ 469 h 470"/>
              <a:gd name="T72" fmla="*/ 461 w 462"/>
              <a:gd name="T73" fmla="*/ 407 h 470"/>
              <a:gd name="T74" fmla="*/ 425 w 462"/>
              <a:gd name="T75" fmla="*/ 354 h 470"/>
              <a:gd name="T76" fmla="*/ 89 w 462"/>
              <a:gd name="T77" fmla="*/ 407 h 470"/>
              <a:gd name="T78" fmla="*/ 89 w 462"/>
              <a:gd name="T79" fmla="*/ 407 h 470"/>
              <a:gd name="T80" fmla="*/ 53 w 462"/>
              <a:gd name="T81" fmla="*/ 442 h 470"/>
              <a:gd name="T82" fmla="*/ 18 w 462"/>
              <a:gd name="T83" fmla="*/ 407 h 470"/>
              <a:gd name="T84" fmla="*/ 53 w 462"/>
              <a:gd name="T85" fmla="*/ 372 h 470"/>
              <a:gd name="T86" fmla="*/ 89 w 462"/>
              <a:gd name="T87" fmla="*/ 407 h 470"/>
              <a:gd name="T88" fmla="*/ 196 w 462"/>
              <a:gd name="T89" fmla="*/ 61 h 470"/>
              <a:gd name="T90" fmla="*/ 196 w 462"/>
              <a:gd name="T91" fmla="*/ 61 h 470"/>
              <a:gd name="T92" fmla="*/ 231 w 462"/>
              <a:gd name="T93" fmla="*/ 26 h 470"/>
              <a:gd name="T94" fmla="*/ 266 w 462"/>
              <a:gd name="T95" fmla="*/ 61 h 470"/>
              <a:gd name="T96" fmla="*/ 231 w 462"/>
              <a:gd name="T97" fmla="*/ 97 h 470"/>
              <a:gd name="T98" fmla="*/ 196 w 462"/>
              <a:gd name="T99" fmla="*/ 61 h 470"/>
              <a:gd name="T100" fmla="*/ 266 w 462"/>
              <a:gd name="T101" fmla="*/ 407 h 470"/>
              <a:gd name="T102" fmla="*/ 266 w 462"/>
              <a:gd name="T103" fmla="*/ 407 h 470"/>
              <a:gd name="T104" fmla="*/ 231 w 462"/>
              <a:gd name="T105" fmla="*/ 442 h 470"/>
              <a:gd name="T106" fmla="*/ 196 w 462"/>
              <a:gd name="T107" fmla="*/ 407 h 470"/>
              <a:gd name="T108" fmla="*/ 231 w 462"/>
              <a:gd name="T109" fmla="*/ 372 h 470"/>
              <a:gd name="T110" fmla="*/ 266 w 462"/>
              <a:gd name="T111" fmla="*/ 407 h 470"/>
              <a:gd name="T112" fmla="*/ 408 w 462"/>
              <a:gd name="T113" fmla="*/ 442 h 470"/>
              <a:gd name="T114" fmla="*/ 408 w 462"/>
              <a:gd name="T115" fmla="*/ 442 h 470"/>
              <a:gd name="T116" fmla="*/ 372 w 462"/>
              <a:gd name="T117" fmla="*/ 407 h 470"/>
              <a:gd name="T118" fmla="*/ 408 w 462"/>
              <a:gd name="T119" fmla="*/ 372 h 470"/>
              <a:gd name="T120" fmla="*/ 434 w 462"/>
              <a:gd name="T121" fmla="*/ 407 h 470"/>
              <a:gd name="T122" fmla="*/ 408 w 462"/>
              <a:gd name="T123" fmla="*/ 44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2" h="47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accent4">
              <a:lumMod val="75000"/>
            </a:schemeClr>
          </a:solidFill>
          <a:ln>
            <a:noFill/>
          </a:ln>
          <a:effectLst/>
          <a:extLst/>
        </p:spPr>
        <p:txBody>
          <a:bodyPr wrap="none" lIns="34284" tIns="17142" rIns="34284" bIns="17142" anchor="ctr"/>
          <a:lstStyle/>
          <a:p>
            <a:pPr defTabSz="457109">
              <a:defRPr/>
            </a:pPr>
            <a:endParaRPr lang="en-US" sz="1800" dirty="0"/>
          </a:p>
        </p:txBody>
      </p:sp>
      <p:cxnSp>
        <p:nvCxnSpPr>
          <p:cNvPr id="28" name="Straight Connector 27"/>
          <p:cNvCxnSpPr>
            <a:endCxn id="47" idx="8"/>
          </p:cNvCxnSpPr>
          <p:nvPr/>
        </p:nvCxnSpPr>
        <p:spPr bwMode="auto">
          <a:xfrm>
            <a:off x="5463099" y="3057804"/>
            <a:ext cx="0" cy="162018"/>
          </a:xfrm>
          <a:prstGeom prst="line">
            <a:avLst/>
          </a:prstGeom>
          <a:blipFill dpi="0" rotWithShape="0">
            <a:blip r:embed="rId14"/>
            <a:srcRect/>
            <a:tile tx="0" ty="0" sx="100000" sy="100000" flip="none" algn="tl"/>
          </a:blipFill>
          <a:ln w="57150" cap="flat" cmpd="sng" algn="ctr">
            <a:solidFill>
              <a:srgbClr val="4F81BD"/>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8" name="Straight Connector 77"/>
          <p:cNvCxnSpPr/>
          <p:nvPr/>
        </p:nvCxnSpPr>
        <p:spPr bwMode="auto">
          <a:xfrm>
            <a:off x="6543219" y="3053946"/>
            <a:ext cx="0" cy="162018"/>
          </a:xfrm>
          <a:prstGeom prst="line">
            <a:avLst/>
          </a:prstGeom>
          <a:blipFill dpi="0" rotWithShape="0">
            <a:blip r:embed="rId14"/>
            <a:srcRect/>
            <a:tile tx="0" ty="0" sx="100000" sy="100000" flip="none" algn="tl"/>
          </a:blipFill>
          <a:ln w="57150" cap="flat" cmpd="sng" algn="ctr">
            <a:solidFill>
              <a:srgbClr val="4F81BD"/>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7677345" y="3057804"/>
            <a:ext cx="0" cy="162018"/>
          </a:xfrm>
          <a:prstGeom prst="line">
            <a:avLst/>
          </a:prstGeom>
          <a:blipFill dpi="0" rotWithShape="0">
            <a:blip r:embed="rId14"/>
            <a:srcRect/>
            <a:tile tx="0" ty="0" sx="100000" sy="100000" flip="none" algn="tl"/>
          </a:blipFill>
          <a:ln w="57150" cap="flat" cmpd="sng" algn="ctr">
            <a:solidFill>
              <a:srgbClr val="4F81BD"/>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0" name="Rectangle 8"/>
          <p:cNvSpPr>
            <a:spLocks/>
          </p:cNvSpPr>
          <p:nvPr/>
        </p:nvSpPr>
        <p:spPr bwMode="auto">
          <a:xfrm>
            <a:off x="6246186" y="2679763"/>
            <a:ext cx="1333500" cy="2970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endParaRPr lang="en-US" sz="700" dirty="0">
              <a:solidFill>
                <a:srgbClr val="777C87"/>
              </a:solidFill>
              <a:latin typeface="Lato Regular" charset="0"/>
              <a:ea typeface="ＭＳ Ｐゴシック" charset="0"/>
              <a:cs typeface="Lato Regular" charset="0"/>
              <a:sym typeface="Lato Regular" charset="0"/>
            </a:endParaRPr>
          </a:p>
        </p:txBody>
      </p:sp>
      <p:sp>
        <p:nvSpPr>
          <p:cNvPr id="81" name="Rounded Rectangle 80"/>
          <p:cNvSpPr/>
          <p:nvPr/>
        </p:nvSpPr>
        <p:spPr bwMode="auto">
          <a:xfrm>
            <a:off x="6300193" y="2652759"/>
            <a:ext cx="1377153" cy="324036"/>
          </a:xfrm>
          <a:prstGeom prst="roundRect">
            <a:avLst/>
          </a:prstGeom>
          <a:solidFill>
            <a:srgbClr val="FFFFFF"/>
          </a:solidFill>
          <a:ln w="57150" cap="flat" cmpd="sng" algn="ctr">
            <a:solidFill>
              <a:srgbClr val="4F81BD"/>
            </a:solidFill>
            <a:prstDash val="sysDash"/>
            <a:round/>
            <a:headEnd type="none" w="med" len="med"/>
            <a:tailEnd type="none" w="med" len="med"/>
          </a:ln>
          <a:effectLst/>
          <a:extLst/>
        </p:spPr>
        <p:txBody>
          <a:bodyPr vert="horz" wrap="square" lIns="34290" tIns="17145" rIns="34290" bIns="17145" numCol="1" rtlCol="0" anchor="ctr" anchorCtr="0" compatLnSpc="1">
            <a:prstTxWarp prst="textNoShape">
              <a:avLst/>
            </a:prstTxWarp>
          </a:bodyPr>
          <a:lstStyle/>
          <a:p>
            <a:pPr algn="ctr" defTabSz="342892" fontAlgn="base">
              <a:spcBef>
                <a:spcPct val="0"/>
              </a:spcBef>
              <a:spcAft>
                <a:spcPct val="0"/>
              </a:spcAft>
            </a:pPr>
            <a:r>
              <a:rPr lang="en-US" sz="1200" dirty="0">
                <a:solidFill>
                  <a:srgbClr val="7F7F7F"/>
                </a:solidFill>
                <a:latin typeface="Gill Sans" charset="0"/>
                <a:ea typeface="ヒラギノ角ゴ ProN W3" charset="0"/>
                <a:cs typeface="ヒラギノ角ゴ ProN W3" charset="0"/>
                <a:sym typeface="Gill Sans" charset="0"/>
              </a:rPr>
              <a:t>Your Application</a:t>
            </a:r>
          </a:p>
        </p:txBody>
      </p:sp>
      <p:cxnSp>
        <p:nvCxnSpPr>
          <p:cNvPr id="30" name="Straight Connector 29"/>
          <p:cNvCxnSpPr/>
          <p:nvPr/>
        </p:nvCxnSpPr>
        <p:spPr bwMode="auto">
          <a:xfrm>
            <a:off x="6408204" y="2328723"/>
            <a:ext cx="0" cy="216024"/>
          </a:xfrm>
          <a:prstGeom prst="line">
            <a:avLst/>
          </a:prstGeom>
          <a:blipFill dpi="0" rotWithShape="0">
            <a:blip r:embed="rId14"/>
            <a:srcRect/>
            <a:tile tx="0" ty="0" sx="100000" sy="100000" flip="none" algn="tl"/>
          </a:blipFill>
          <a:ln w="57150" cap="flat" cmpd="sng" algn="ctr">
            <a:solidFill>
              <a:srgbClr val="4F81BD"/>
            </a:solidFill>
            <a:prstDash val="sys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2" name="Shape 128"/>
          <p:cNvSpPr>
            <a:spLocks noGrp="1"/>
          </p:cNvSpPr>
          <p:nvPr>
            <p:ph type="sldNum" sz="quarter" idx="4294967295"/>
          </p:nvPr>
        </p:nvSpPr>
        <p:spPr>
          <a:xfrm>
            <a:off x="8739960" y="4934121"/>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50</a:t>
            </a:r>
          </a:p>
        </p:txBody>
      </p:sp>
    </p:spTree>
    <p:extLst>
      <p:ext uri="{BB962C8B-B14F-4D97-AF65-F5344CB8AC3E}">
        <p14:creationId xmlns:p14="http://schemas.microsoft.com/office/powerpoint/2010/main" val="337863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p:cNvSpPr>
          <p:nvPr/>
        </p:nvSpPr>
        <p:spPr bwMode="auto">
          <a:xfrm>
            <a:off x="3162300" y="2267546"/>
            <a:ext cx="133350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900" dirty="0">
                <a:solidFill>
                  <a:srgbClr val="2C2C2C"/>
                </a:solidFill>
                <a:latin typeface="Lato Bold" charset="0"/>
                <a:ea typeface="ＭＳ Ｐゴシック" charset="0"/>
                <a:cs typeface="Lato Bold" charset="0"/>
                <a:sym typeface="Lato Bold" charset="0"/>
              </a:rPr>
              <a:t>JSON Datastore</a:t>
            </a:r>
          </a:p>
        </p:txBody>
      </p:sp>
      <p:sp>
        <p:nvSpPr>
          <p:cNvPr id="21507" name="Rectangle 3"/>
          <p:cNvSpPr>
            <a:spLocks/>
          </p:cNvSpPr>
          <p:nvPr/>
        </p:nvSpPr>
        <p:spPr bwMode="auto">
          <a:xfrm>
            <a:off x="3167063" y="2461618"/>
            <a:ext cx="1333500"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r>
              <a:rPr lang="en-US" sz="700" dirty="0">
                <a:solidFill>
                  <a:srgbClr val="777C87"/>
                </a:solidFill>
                <a:latin typeface="Lato Regular" charset="0"/>
                <a:ea typeface="ＭＳ Ｐゴシック" charset="0"/>
                <a:cs typeface="Lato Regular" charset="0"/>
                <a:sym typeface="Lato Regular" charset="0"/>
              </a:rPr>
              <a:t>Easily store and retrieve JSON data securely and without requiring a separate database server.  </a:t>
            </a:r>
          </a:p>
        </p:txBody>
      </p:sp>
      <p:sp>
        <p:nvSpPr>
          <p:cNvPr id="21511" name="Rectangle 7"/>
          <p:cNvSpPr>
            <a:spLocks/>
          </p:cNvSpPr>
          <p:nvPr/>
        </p:nvSpPr>
        <p:spPr bwMode="auto">
          <a:xfrm>
            <a:off x="1223963" y="2267546"/>
            <a:ext cx="1430825" cy="142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900" dirty="0">
                <a:solidFill>
                  <a:srgbClr val="2C2C2C"/>
                </a:solidFill>
                <a:latin typeface="Lato Bold" charset="0"/>
                <a:ea typeface="ＭＳ Ｐゴシック" charset="0"/>
                <a:cs typeface="Lato Bold" charset="0"/>
                <a:sym typeface="Lato Bold" charset="0"/>
              </a:rPr>
              <a:t>Push Notifications</a:t>
            </a:r>
          </a:p>
        </p:txBody>
      </p:sp>
      <p:sp>
        <p:nvSpPr>
          <p:cNvPr id="21512" name="Rectangle 8"/>
          <p:cNvSpPr>
            <a:spLocks/>
          </p:cNvSpPr>
          <p:nvPr/>
        </p:nvSpPr>
        <p:spPr bwMode="auto">
          <a:xfrm>
            <a:off x="1233488" y="2461618"/>
            <a:ext cx="1333500"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r>
              <a:rPr lang="en-US" sz="700" dirty="0">
                <a:solidFill>
                  <a:srgbClr val="777C87"/>
                </a:solidFill>
                <a:latin typeface="Lato Regular" charset="0"/>
                <a:ea typeface="ＭＳ Ｐゴシック" charset="0"/>
                <a:cs typeface="Lato Regular" charset="0"/>
                <a:sym typeface="Lato Regular" charset="0"/>
              </a:rPr>
              <a:t>Send programmatic or on-demand notifications to your application users. </a:t>
            </a:r>
          </a:p>
        </p:txBody>
      </p:sp>
      <p:sp>
        <p:nvSpPr>
          <p:cNvPr id="21517" name="Rectangle 13"/>
          <p:cNvSpPr>
            <a:spLocks/>
          </p:cNvSpPr>
          <p:nvPr/>
        </p:nvSpPr>
        <p:spPr bwMode="auto">
          <a:xfrm>
            <a:off x="3162300" y="3453409"/>
            <a:ext cx="133350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900" dirty="0">
                <a:solidFill>
                  <a:srgbClr val="2C2C2C"/>
                </a:solidFill>
                <a:latin typeface="Lato Bold" charset="0"/>
                <a:ea typeface="ＭＳ Ｐゴシック" charset="0"/>
                <a:cs typeface="Lato Bold" charset="0"/>
                <a:sym typeface="Lato Bold" charset="0"/>
              </a:rPr>
              <a:t>User Location/Proximity</a:t>
            </a:r>
          </a:p>
        </p:txBody>
      </p:sp>
      <p:sp>
        <p:nvSpPr>
          <p:cNvPr id="21518" name="Rectangle 14"/>
          <p:cNvSpPr>
            <a:spLocks/>
          </p:cNvSpPr>
          <p:nvPr/>
        </p:nvSpPr>
        <p:spPr bwMode="auto">
          <a:xfrm>
            <a:off x="3167063" y="3647481"/>
            <a:ext cx="1333500" cy="814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r>
              <a:rPr lang="en-US" sz="700" dirty="0">
                <a:solidFill>
                  <a:srgbClr val="777C87"/>
                </a:solidFill>
                <a:latin typeface="Lato Regular" charset="0"/>
                <a:ea typeface="ＭＳ Ｐゴシック" charset="0"/>
                <a:cs typeface="Lato Regular" charset="0"/>
                <a:sym typeface="Lato Regular" charset="0"/>
              </a:rPr>
              <a:t>Track user movement both indoors and outdoors, and respond to proximity events when users enter or exit custom beacon zones or approach designated beacon points. </a:t>
            </a:r>
          </a:p>
        </p:txBody>
      </p:sp>
      <p:sp>
        <p:nvSpPr>
          <p:cNvPr id="21521" name="Rectangle 17"/>
          <p:cNvSpPr>
            <a:spLocks/>
          </p:cNvSpPr>
          <p:nvPr/>
        </p:nvSpPr>
        <p:spPr bwMode="auto">
          <a:xfrm>
            <a:off x="1223962" y="3453409"/>
            <a:ext cx="133350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900" dirty="0">
                <a:solidFill>
                  <a:srgbClr val="2C2C2C"/>
                </a:solidFill>
                <a:latin typeface="Lato Bold" charset="0"/>
                <a:ea typeface="ＭＳ Ｐゴシック" charset="0"/>
                <a:cs typeface="Lato Bold" charset="0"/>
                <a:sym typeface="Lato Bold" charset="0"/>
              </a:rPr>
              <a:t>User/Group Management</a:t>
            </a:r>
          </a:p>
        </p:txBody>
      </p:sp>
      <p:sp>
        <p:nvSpPr>
          <p:cNvPr id="21522" name="Rectangle 18"/>
          <p:cNvSpPr>
            <a:spLocks/>
          </p:cNvSpPr>
          <p:nvPr/>
        </p:nvSpPr>
        <p:spPr bwMode="auto">
          <a:xfrm>
            <a:off x="1233488" y="3647480"/>
            <a:ext cx="1333500"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20000"/>
              </a:lnSpc>
              <a:spcBef>
                <a:spcPts val="638"/>
              </a:spcBef>
            </a:pPr>
            <a:r>
              <a:rPr lang="en-US" sz="700" dirty="0">
                <a:solidFill>
                  <a:srgbClr val="777C87"/>
                </a:solidFill>
                <a:latin typeface="Lato Regular" charset="0"/>
                <a:ea typeface="ＭＳ Ｐゴシック" charset="0"/>
                <a:cs typeface="Lato Regular" charset="0"/>
                <a:sym typeface="Lato Regular" charset="0"/>
              </a:rPr>
              <a:t>Create and manage users, groups, and access control via the RADServer management portal. </a:t>
            </a:r>
          </a:p>
        </p:txBody>
      </p:sp>
      <p:sp>
        <p:nvSpPr>
          <p:cNvPr id="21535" name="Rectangle 31"/>
          <p:cNvSpPr>
            <a:spLocks/>
          </p:cNvSpPr>
          <p:nvPr/>
        </p:nvSpPr>
        <p:spPr bwMode="auto">
          <a:xfrm>
            <a:off x="1238251" y="1132880"/>
            <a:ext cx="6715125" cy="10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spcBef>
                <a:spcPts val="638"/>
              </a:spcBef>
            </a:pPr>
            <a:r>
              <a:rPr lang="en-US" sz="700" dirty="0">
                <a:solidFill>
                  <a:schemeClr val="accent2"/>
                </a:solidFill>
                <a:latin typeface="Verdana" charset="0"/>
                <a:ea typeface="ＭＳ Ｐゴシック" charset="0"/>
                <a:cs typeface="Verdana" charset="0"/>
                <a:sym typeface="Verdana" charset="0"/>
              </a:rPr>
              <a:t>KEY BUILT-IN CORE SERVICES TO POWER YOUR APPLICATION</a:t>
            </a:r>
          </a:p>
        </p:txBody>
      </p:sp>
      <p:sp>
        <p:nvSpPr>
          <p:cNvPr id="21536" name="Rectangle 32"/>
          <p:cNvSpPr>
            <a:spLocks/>
          </p:cNvSpPr>
          <p:nvPr/>
        </p:nvSpPr>
        <p:spPr bwMode="auto">
          <a:xfrm>
            <a:off x="1209676" y="620745"/>
            <a:ext cx="6860546"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313131"/>
                </a:solidFill>
                <a:latin typeface="Lato Black" charset="0"/>
                <a:ea typeface="ＭＳ Ｐゴシック" charset="0"/>
                <a:cs typeface="Lato Black" charset="0"/>
                <a:sym typeface="Lato Black" charset="0"/>
              </a:rPr>
              <a:t>Core Application Services</a:t>
            </a:r>
            <a:endParaRPr lang="en-US" sz="3600" dirty="0">
              <a:solidFill>
                <a:srgbClr val="313131"/>
              </a:solidFill>
              <a:latin typeface="Lato Light" charset="0"/>
              <a:ea typeface="ＭＳ Ｐゴシック" charset="0"/>
              <a:cs typeface="Lato Light" charset="0"/>
              <a:sym typeface="Lato Light" charset="0"/>
            </a:endParaRPr>
          </a:p>
        </p:txBody>
      </p:sp>
      <p:sp>
        <p:nvSpPr>
          <p:cNvPr id="21537" name="Rectangle 33"/>
          <p:cNvSpPr>
            <a:spLocks/>
          </p:cNvSpPr>
          <p:nvPr/>
        </p:nvSpPr>
        <p:spPr bwMode="auto">
          <a:xfrm>
            <a:off x="1238251" y="1301353"/>
            <a:ext cx="6677025"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lnSpc>
                <a:spcPct val="120000"/>
              </a:lnSpc>
              <a:spcBef>
                <a:spcPts val="638"/>
              </a:spcBef>
            </a:pPr>
            <a:r>
              <a:rPr lang="en-US" sz="700" dirty="0">
                <a:solidFill>
                  <a:srgbClr val="6F6F6F"/>
                </a:solidFill>
                <a:latin typeface="Lato Regular" charset="0"/>
                <a:ea typeface="ＭＳ Ｐゴシック" charset="0"/>
                <a:cs typeface="Lato Regular" charset="0"/>
                <a:sym typeface="Lato Regular" charset="0"/>
              </a:rPr>
              <a:t>RAD Server includes a powerful set of built-in core servers to power your application back-end eliminating the need to build the key foundational components of your server application.  Core services like User directory services, authentication, and access control, push notifications, JSON data-storage, and user proximity and indoor/outdoor user location tracking and fencing. </a:t>
            </a:r>
          </a:p>
        </p:txBody>
      </p:sp>
      <p:sp>
        <p:nvSpPr>
          <p:cNvPr id="36" name="Freeform 35"/>
          <p:cNvSpPr>
            <a:spLocks noChangeArrowheads="1"/>
          </p:cNvSpPr>
          <p:nvPr/>
        </p:nvSpPr>
        <p:spPr bwMode="auto">
          <a:xfrm>
            <a:off x="1223628" y="3219823"/>
            <a:ext cx="222052" cy="195263"/>
          </a:xfrm>
          <a:custGeom>
            <a:avLst/>
            <a:gdLst>
              <a:gd name="T0" fmla="*/ 497 w 498"/>
              <a:gd name="T1" fmla="*/ 434 h 435"/>
              <a:gd name="T2" fmla="*/ 497 w 498"/>
              <a:gd name="T3" fmla="*/ 434 h 435"/>
              <a:gd name="T4" fmla="*/ 487 w 498"/>
              <a:gd name="T5" fmla="*/ 328 h 435"/>
              <a:gd name="T6" fmla="*/ 425 w 498"/>
              <a:gd name="T7" fmla="*/ 293 h 435"/>
              <a:gd name="T8" fmla="*/ 372 w 498"/>
              <a:gd name="T9" fmla="*/ 231 h 435"/>
              <a:gd name="T10" fmla="*/ 390 w 498"/>
              <a:gd name="T11" fmla="*/ 196 h 435"/>
              <a:gd name="T12" fmla="*/ 408 w 498"/>
              <a:gd name="T13" fmla="*/ 159 h 435"/>
              <a:gd name="T14" fmla="*/ 399 w 498"/>
              <a:gd name="T15" fmla="*/ 151 h 435"/>
              <a:gd name="T16" fmla="*/ 408 w 498"/>
              <a:gd name="T17" fmla="*/ 115 h 435"/>
              <a:gd name="T18" fmla="*/ 346 w 498"/>
              <a:gd name="T19" fmla="*/ 62 h 435"/>
              <a:gd name="T20" fmla="*/ 284 w 498"/>
              <a:gd name="T21" fmla="*/ 115 h 435"/>
              <a:gd name="T22" fmla="*/ 293 w 498"/>
              <a:gd name="T23" fmla="*/ 151 h 435"/>
              <a:gd name="T24" fmla="*/ 284 w 498"/>
              <a:gd name="T25" fmla="*/ 159 h 435"/>
              <a:gd name="T26" fmla="*/ 302 w 498"/>
              <a:gd name="T27" fmla="*/ 196 h 435"/>
              <a:gd name="T28" fmla="*/ 311 w 498"/>
              <a:gd name="T29" fmla="*/ 231 h 435"/>
              <a:gd name="T30" fmla="*/ 293 w 498"/>
              <a:gd name="T31" fmla="*/ 275 h 435"/>
              <a:gd name="T32" fmla="*/ 381 w 498"/>
              <a:gd name="T33" fmla="*/ 364 h 435"/>
              <a:gd name="T34" fmla="*/ 381 w 498"/>
              <a:gd name="T35" fmla="*/ 434 h 435"/>
              <a:gd name="T36" fmla="*/ 497 w 498"/>
              <a:gd name="T37" fmla="*/ 434 h 435"/>
              <a:gd name="T38" fmla="*/ 258 w 498"/>
              <a:gd name="T39" fmla="*/ 302 h 435"/>
              <a:gd name="T40" fmla="*/ 258 w 498"/>
              <a:gd name="T41" fmla="*/ 302 h 435"/>
              <a:gd name="T42" fmla="*/ 187 w 498"/>
              <a:gd name="T43" fmla="*/ 231 h 435"/>
              <a:gd name="T44" fmla="*/ 213 w 498"/>
              <a:gd name="T45" fmla="*/ 168 h 435"/>
              <a:gd name="T46" fmla="*/ 231 w 498"/>
              <a:gd name="T47" fmla="*/ 133 h 435"/>
              <a:gd name="T48" fmla="*/ 222 w 498"/>
              <a:gd name="T49" fmla="*/ 115 h 435"/>
              <a:gd name="T50" fmla="*/ 231 w 498"/>
              <a:gd name="T51" fmla="*/ 71 h 435"/>
              <a:gd name="T52" fmla="*/ 151 w 498"/>
              <a:gd name="T53" fmla="*/ 0 h 435"/>
              <a:gd name="T54" fmla="*/ 71 w 498"/>
              <a:gd name="T55" fmla="*/ 71 h 435"/>
              <a:gd name="T56" fmla="*/ 71 w 498"/>
              <a:gd name="T57" fmla="*/ 115 h 435"/>
              <a:gd name="T58" fmla="*/ 71 w 498"/>
              <a:gd name="T59" fmla="*/ 133 h 435"/>
              <a:gd name="T60" fmla="*/ 89 w 498"/>
              <a:gd name="T61" fmla="*/ 168 h 435"/>
              <a:gd name="T62" fmla="*/ 107 w 498"/>
              <a:gd name="T63" fmla="*/ 231 h 435"/>
              <a:gd name="T64" fmla="*/ 45 w 498"/>
              <a:gd name="T65" fmla="*/ 302 h 435"/>
              <a:gd name="T66" fmla="*/ 0 w 498"/>
              <a:gd name="T67" fmla="*/ 346 h 435"/>
              <a:gd name="T68" fmla="*/ 0 w 498"/>
              <a:gd name="T69" fmla="*/ 434 h 435"/>
              <a:gd name="T70" fmla="*/ 346 w 498"/>
              <a:gd name="T71" fmla="*/ 434 h 435"/>
              <a:gd name="T72" fmla="*/ 346 w 498"/>
              <a:gd name="T73" fmla="*/ 364 h 435"/>
              <a:gd name="T74" fmla="*/ 258 w 498"/>
              <a:gd name="T75" fmla="*/ 3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435">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chemeClr val="accent3">
              <a:lumMod val="75000"/>
            </a:schemeClr>
          </a:solidFill>
          <a:ln>
            <a:noFill/>
          </a:ln>
          <a:effectLst/>
          <a:extLst/>
        </p:spPr>
        <p:txBody>
          <a:bodyPr wrap="none" lIns="34284" tIns="17142" rIns="34284" bIns="17142" anchor="ctr"/>
          <a:lstStyle/>
          <a:p>
            <a:pPr defTabSz="457109">
              <a:defRPr/>
            </a:pPr>
            <a:endParaRPr lang="en-US" sz="1800" dirty="0"/>
          </a:p>
        </p:txBody>
      </p:sp>
      <p:sp>
        <p:nvSpPr>
          <p:cNvPr id="49" name="Freeform 48"/>
          <p:cNvSpPr>
            <a:spLocks noChangeArrowheads="1"/>
          </p:cNvSpPr>
          <p:nvPr/>
        </p:nvSpPr>
        <p:spPr bwMode="auto">
          <a:xfrm>
            <a:off x="3140841" y="2031691"/>
            <a:ext cx="160734" cy="195263"/>
          </a:xfrm>
          <a:custGeom>
            <a:avLst/>
            <a:gdLst>
              <a:gd name="T0" fmla="*/ 346 w 355"/>
              <a:gd name="T1" fmla="*/ 283 h 435"/>
              <a:gd name="T2" fmla="*/ 346 w 355"/>
              <a:gd name="T3" fmla="*/ 283 h 435"/>
              <a:gd name="T4" fmla="*/ 178 w 355"/>
              <a:gd name="T5" fmla="*/ 345 h 435"/>
              <a:gd name="T6" fmla="*/ 9 w 355"/>
              <a:gd name="T7" fmla="*/ 283 h 435"/>
              <a:gd name="T8" fmla="*/ 0 w 355"/>
              <a:gd name="T9" fmla="*/ 283 h 435"/>
              <a:gd name="T10" fmla="*/ 0 w 355"/>
              <a:gd name="T11" fmla="*/ 336 h 435"/>
              <a:gd name="T12" fmla="*/ 178 w 355"/>
              <a:gd name="T13" fmla="*/ 434 h 435"/>
              <a:gd name="T14" fmla="*/ 354 w 355"/>
              <a:gd name="T15" fmla="*/ 336 h 435"/>
              <a:gd name="T16" fmla="*/ 354 w 355"/>
              <a:gd name="T17" fmla="*/ 283 h 435"/>
              <a:gd name="T18" fmla="*/ 346 w 355"/>
              <a:gd name="T19" fmla="*/ 283 h 435"/>
              <a:gd name="T20" fmla="*/ 346 w 355"/>
              <a:gd name="T21" fmla="*/ 160 h 435"/>
              <a:gd name="T22" fmla="*/ 346 w 355"/>
              <a:gd name="T23" fmla="*/ 160 h 435"/>
              <a:gd name="T24" fmla="*/ 178 w 355"/>
              <a:gd name="T25" fmla="*/ 213 h 435"/>
              <a:gd name="T26" fmla="*/ 9 w 355"/>
              <a:gd name="T27" fmla="*/ 160 h 435"/>
              <a:gd name="T28" fmla="*/ 0 w 355"/>
              <a:gd name="T29" fmla="*/ 160 h 435"/>
              <a:gd name="T30" fmla="*/ 0 w 355"/>
              <a:gd name="T31" fmla="*/ 222 h 435"/>
              <a:gd name="T32" fmla="*/ 178 w 355"/>
              <a:gd name="T33" fmla="*/ 292 h 435"/>
              <a:gd name="T34" fmla="*/ 354 w 355"/>
              <a:gd name="T35" fmla="*/ 222 h 435"/>
              <a:gd name="T36" fmla="*/ 354 w 355"/>
              <a:gd name="T37" fmla="*/ 160 h 435"/>
              <a:gd name="T38" fmla="*/ 346 w 355"/>
              <a:gd name="T39" fmla="*/ 160 h 435"/>
              <a:gd name="T40" fmla="*/ 178 w 355"/>
              <a:gd name="T41" fmla="*/ 0 h 435"/>
              <a:gd name="T42" fmla="*/ 178 w 355"/>
              <a:gd name="T43" fmla="*/ 0 h 435"/>
              <a:gd name="T44" fmla="*/ 0 w 355"/>
              <a:gd name="T45" fmla="*/ 62 h 435"/>
              <a:gd name="T46" fmla="*/ 0 w 355"/>
              <a:gd name="T47" fmla="*/ 97 h 435"/>
              <a:gd name="T48" fmla="*/ 178 w 355"/>
              <a:gd name="T49" fmla="*/ 160 h 435"/>
              <a:gd name="T50" fmla="*/ 354 w 355"/>
              <a:gd name="T51" fmla="*/ 97 h 435"/>
              <a:gd name="T52" fmla="*/ 354 w 355"/>
              <a:gd name="T53" fmla="*/ 62 h 435"/>
              <a:gd name="T54" fmla="*/ 178 w 355"/>
              <a:gd name="T55"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5" h="435">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chemeClr val="accent4">
              <a:lumMod val="75000"/>
            </a:schemeClr>
          </a:solidFill>
          <a:ln>
            <a:noFill/>
          </a:ln>
          <a:effectLst/>
          <a:extLst/>
        </p:spPr>
        <p:txBody>
          <a:bodyPr wrap="none" lIns="34284" tIns="17142" rIns="34284" bIns="17142" anchor="ctr"/>
          <a:lstStyle/>
          <a:p>
            <a:pPr defTabSz="457109">
              <a:defRPr/>
            </a:pPr>
            <a:endParaRPr lang="en-US" sz="1800" dirty="0"/>
          </a:p>
        </p:txBody>
      </p:sp>
      <p:sp>
        <p:nvSpPr>
          <p:cNvPr id="51" name="Freeform 50"/>
          <p:cNvSpPr>
            <a:spLocks noChangeArrowheads="1"/>
          </p:cNvSpPr>
          <p:nvPr/>
        </p:nvSpPr>
        <p:spPr bwMode="auto">
          <a:xfrm>
            <a:off x="3140842" y="3246826"/>
            <a:ext cx="198239" cy="196453"/>
          </a:xfrm>
          <a:custGeom>
            <a:avLst/>
            <a:gdLst>
              <a:gd name="T0" fmla="*/ 425 w 444"/>
              <a:gd name="T1" fmla="*/ 17 h 435"/>
              <a:gd name="T2" fmla="*/ 425 w 444"/>
              <a:gd name="T3" fmla="*/ 17 h 435"/>
              <a:gd name="T4" fmla="*/ 345 w 444"/>
              <a:gd name="T5" fmla="*/ 35 h 435"/>
              <a:gd name="T6" fmla="*/ 0 w 444"/>
              <a:gd name="T7" fmla="*/ 222 h 435"/>
              <a:gd name="T8" fmla="*/ 195 w 444"/>
              <a:gd name="T9" fmla="*/ 248 h 435"/>
              <a:gd name="T10" fmla="*/ 221 w 444"/>
              <a:gd name="T11" fmla="*/ 434 h 435"/>
              <a:gd name="T12" fmla="*/ 399 w 444"/>
              <a:gd name="T13" fmla="*/ 89 h 435"/>
              <a:gd name="T14" fmla="*/ 425 w 444"/>
              <a:gd name="T15" fmla="*/ 17 h 435"/>
              <a:gd name="T16" fmla="*/ 381 w 444"/>
              <a:gd name="T17" fmla="*/ 62 h 435"/>
              <a:gd name="T18" fmla="*/ 381 w 444"/>
              <a:gd name="T19" fmla="*/ 62 h 435"/>
              <a:gd name="T20" fmla="*/ 239 w 444"/>
              <a:gd name="T21" fmla="*/ 319 h 435"/>
              <a:gd name="T22" fmla="*/ 230 w 444"/>
              <a:gd name="T23" fmla="*/ 204 h 435"/>
              <a:gd name="T24" fmla="*/ 381 w 444"/>
              <a:gd name="T25" fmla="*/ 6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accent1">
              <a:lumMod val="60000"/>
              <a:lumOff val="40000"/>
            </a:schemeClr>
          </a:solidFill>
          <a:ln>
            <a:noFill/>
          </a:ln>
          <a:effectLst/>
          <a:extLst/>
        </p:spPr>
        <p:txBody>
          <a:bodyPr wrap="none" lIns="34284" tIns="17142" rIns="34284" bIns="17142" anchor="ctr"/>
          <a:lstStyle/>
          <a:p>
            <a:pPr defTabSz="457109">
              <a:defRPr/>
            </a:pPr>
            <a:endParaRPr lang="en-US" sz="1800" dirty="0"/>
          </a:p>
        </p:txBody>
      </p:sp>
      <p:sp>
        <p:nvSpPr>
          <p:cNvPr id="35" name="Freeform 34"/>
          <p:cNvSpPr>
            <a:spLocks noChangeArrowheads="1"/>
          </p:cNvSpPr>
          <p:nvPr/>
        </p:nvSpPr>
        <p:spPr bwMode="auto">
          <a:xfrm>
            <a:off x="1223629" y="2031691"/>
            <a:ext cx="243027" cy="217049"/>
          </a:xfrm>
          <a:custGeom>
            <a:avLst/>
            <a:gdLst>
              <a:gd name="T0" fmla="*/ 345 w 390"/>
              <a:gd name="T1" fmla="*/ 0 h 346"/>
              <a:gd name="T2" fmla="*/ 345 w 390"/>
              <a:gd name="T3" fmla="*/ 0 h 346"/>
              <a:gd name="T4" fmla="*/ 44 w 390"/>
              <a:gd name="T5" fmla="*/ 0 h 346"/>
              <a:gd name="T6" fmla="*/ 0 w 390"/>
              <a:gd name="T7" fmla="*/ 44 h 346"/>
              <a:gd name="T8" fmla="*/ 0 w 390"/>
              <a:gd name="T9" fmla="*/ 221 h 346"/>
              <a:gd name="T10" fmla="*/ 44 w 390"/>
              <a:gd name="T11" fmla="*/ 265 h 346"/>
              <a:gd name="T12" fmla="*/ 142 w 390"/>
              <a:gd name="T13" fmla="*/ 265 h 346"/>
              <a:gd name="T14" fmla="*/ 248 w 390"/>
              <a:gd name="T15" fmla="*/ 345 h 346"/>
              <a:gd name="T16" fmla="*/ 248 w 390"/>
              <a:gd name="T17" fmla="*/ 265 h 346"/>
              <a:gd name="T18" fmla="*/ 345 w 390"/>
              <a:gd name="T19" fmla="*/ 265 h 346"/>
              <a:gd name="T20" fmla="*/ 389 w 390"/>
              <a:gd name="T21" fmla="*/ 221 h 346"/>
              <a:gd name="T22" fmla="*/ 389 w 390"/>
              <a:gd name="T23" fmla="*/ 44 h 346"/>
              <a:gd name="T24" fmla="*/ 345 w 390"/>
              <a:gd name="T2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346">
                <a:moveTo>
                  <a:pt x="345" y="0"/>
                </a:moveTo>
                <a:lnTo>
                  <a:pt x="345" y="0"/>
                </a:lnTo>
                <a:cubicBezTo>
                  <a:pt x="44" y="0"/>
                  <a:pt x="44" y="0"/>
                  <a:pt x="44" y="0"/>
                </a:cubicBezTo>
                <a:cubicBezTo>
                  <a:pt x="17" y="0"/>
                  <a:pt x="0" y="17"/>
                  <a:pt x="0" y="44"/>
                </a:cubicBezTo>
                <a:cubicBezTo>
                  <a:pt x="0" y="221"/>
                  <a:pt x="0" y="221"/>
                  <a:pt x="0" y="221"/>
                </a:cubicBezTo>
                <a:cubicBezTo>
                  <a:pt x="0" y="247"/>
                  <a:pt x="17" y="265"/>
                  <a:pt x="44" y="265"/>
                </a:cubicBezTo>
                <a:cubicBezTo>
                  <a:pt x="142" y="265"/>
                  <a:pt x="142" y="265"/>
                  <a:pt x="142" y="265"/>
                </a:cubicBezTo>
                <a:cubicBezTo>
                  <a:pt x="248" y="345"/>
                  <a:pt x="248" y="345"/>
                  <a:pt x="248" y="345"/>
                </a:cubicBezTo>
                <a:cubicBezTo>
                  <a:pt x="248" y="265"/>
                  <a:pt x="248" y="265"/>
                  <a:pt x="248" y="265"/>
                </a:cubicBezTo>
                <a:cubicBezTo>
                  <a:pt x="345" y="265"/>
                  <a:pt x="345" y="265"/>
                  <a:pt x="345" y="265"/>
                </a:cubicBezTo>
                <a:cubicBezTo>
                  <a:pt x="372" y="265"/>
                  <a:pt x="389" y="247"/>
                  <a:pt x="389" y="221"/>
                </a:cubicBezTo>
                <a:cubicBezTo>
                  <a:pt x="389" y="44"/>
                  <a:pt x="389" y="44"/>
                  <a:pt x="389" y="44"/>
                </a:cubicBezTo>
                <a:cubicBezTo>
                  <a:pt x="389" y="17"/>
                  <a:pt x="372" y="0"/>
                  <a:pt x="345" y="0"/>
                </a:cubicBezTo>
              </a:path>
            </a:pathLst>
          </a:custGeom>
          <a:solidFill>
            <a:schemeClr val="accent6">
              <a:lumMod val="60000"/>
              <a:lumOff val="40000"/>
            </a:schemeClr>
          </a:solidFill>
          <a:ln>
            <a:noFill/>
          </a:ln>
          <a:effectLst/>
          <a:extLst/>
        </p:spPr>
        <p:txBody>
          <a:bodyPr wrap="none" lIns="34284" tIns="17142" rIns="34284" bIns="17142" anchor="ctr"/>
          <a:lstStyle/>
          <a:p>
            <a:pPr defTabSz="457109">
              <a:defRPr/>
            </a:pPr>
            <a:endParaRPr lang="en-US" sz="1800" dirty="0"/>
          </a:p>
        </p:txBody>
      </p:sp>
      <p:pic>
        <p:nvPicPr>
          <p:cNvPr id="4" name="Picture 3"/>
          <p:cNvPicPr>
            <a:picLocks noChangeAspect="1"/>
          </p:cNvPicPr>
          <p:nvPr/>
        </p:nvPicPr>
        <p:blipFill>
          <a:blip r:embed="rId2"/>
          <a:stretch>
            <a:fillRect/>
          </a:stretch>
        </p:blipFill>
        <p:spPr>
          <a:xfrm>
            <a:off x="5058054" y="1977684"/>
            <a:ext cx="3356220" cy="2484276"/>
          </a:xfrm>
          <a:prstGeom prst="rect">
            <a:avLst/>
          </a:prstGeom>
        </p:spPr>
      </p:pic>
      <p:grpSp>
        <p:nvGrpSpPr>
          <p:cNvPr id="7" name="Group 6"/>
          <p:cNvGrpSpPr/>
          <p:nvPr/>
        </p:nvGrpSpPr>
        <p:grpSpPr>
          <a:xfrm>
            <a:off x="723612" y="634176"/>
            <a:ext cx="392004" cy="392004"/>
            <a:chOff x="3259808" y="8843466"/>
            <a:chExt cx="1549400" cy="1549400"/>
          </a:xfrm>
        </p:grpSpPr>
        <p:sp>
          <p:nvSpPr>
            <p:cNvPr id="41" name="Oval 4"/>
            <p:cNvSpPr>
              <a:spLocks/>
            </p:cNvSpPr>
            <p:nvPr/>
          </p:nvSpPr>
          <p:spPr bwMode="auto">
            <a:xfrm>
              <a:off x="3259808" y="8843466"/>
              <a:ext cx="1549400" cy="1549400"/>
            </a:xfrm>
            <a:prstGeom prst="ellipse">
              <a:avLst/>
            </a:prstGeom>
            <a:solidFill>
              <a:schemeClr val="accent3"/>
            </a:solidFill>
            <a:ln w="25400" cap="flat">
              <a:solidFill>
                <a:schemeClr val="tx1">
                  <a:alpha val="0"/>
                </a:schemeClr>
              </a:solidFill>
              <a:prstDash val="solid"/>
              <a:miter lim="800000"/>
              <a:headEnd type="none" w="med" len="med"/>
              <a:tailEnd type="none" w="med" len="med"/>
            </a:ln>
          </p:spPr>
          <p:txBody>
            <a:bodyPr lIns="0" tIns="0" rIns="0" bIns="0"/>
            <a:lstStyle/>
            <a:p>
              <a:endParaRPr lang="es-ES" sz="1800" dirty="0"/>
            </a:p>
          </p:txBody>
        </p:sp>
        <p:sp>
          <p:nvSpPr>
            <p:cNvPr id="52" name="Freeform 70"/>
            <p:cNvSpPr>
              <a:spLocks noChangeArrowheads="1"/>
            </p:cNvSpPr>
            <p:nvPr/>
          </p:nvSpPr>
          <p:spPr bwMode="auto">
            <a:xfrm>
              <a:off x="3618956" y="9310786"/>
              <a:ext cx="805804" cy="720080"/>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rgbClr val="FFFFFF"/>
            </a:solidFill>
            <a:ln>
              <a:noFill/>
            </a:ln>
            <a:effectLst/>
            <a:extLst/>
          </p:spPr>
          <p:txBody>
            <a:bodyPr wrap="none" lIns="91424" tIns="45712" rIns="91424" bIns="45712" anchor="ctr"/>
            <a:lstStyle/>
            <a:p>
              <a:pPr defTabSz="457109">
                <a:defRPr/>
              </a:pPr>
              <a:endParaRPr lang="en-US" sz="1800" dirty="0"/>
            </a:p>
          </p:txBody>
        </p:sp>
      </p:grpSp>
      <p:sp>
        <p:nvSpPr>
          <p:cNvPr id="21" name="Shape 128"/>
          <p:cNvSpPr>
            <a:spLocks noGrp="1"/>
          </p:cNvSpPr>
          <p:nvPr>
            <p:ph type="sldNum" sz="quarter" idx="4294967295"/>
          </p:nvPr>
        </p:nvSpPr>
        <p:spPr>
          <a:xfrm>
            <a:off x="8739960" y="4934121"/>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51</a:t>
            </a:r>
            <a:endParaRPr dirty="0"/>
          </a:p>
        </p:txBody>
      </p:sp>
    </p:spTree>
    <p:extLst>
      <p:ext uri="{BB962C8B-B14F-4D97-AF65-F5344CB8AC3E}">
        <p14:creationId xmlns:p14="http://schemas.microsoft.com/office/powerpoint/2010/main" val="22203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10" name="Rectangle 58"/>
          <p:cNvSpPr>
            <a:spLocks/>
          </p:cNvSpPr>
          <p:nvPr/>
        </p:nvSpPr>
        <p:spPr bwMode="auto">
          <a:xfrm>
            <a:off x="1220033" y="390699"/>
            <a:ext cx="7061026"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313131"/>
                </a:solidFill>
                <a:latin typeface="Lato Black" charset="0"/>
                <a:ea typeface="ＭＳ Ｐゴシック" charset="0"/>
                <a:cs typeface="Lato Black" charset="0"/>
                <a:sym typeface="Lato Black" charset="0"/>
              </a:rPr>
              <a:t>Other Back-end Servers</a:t>
            </a:r>
            <a:endParaRPr lang="en-US" sz="3600" dirty="0">
              <a:solidFill>
                <a:srgbClr val="313131"/>
              </a:solidFill>
              <a:latin typeface="Lato Light" charset="0"/>
              <a:ea typeface="ＭＳ Ｐゴシック" charset="0"/>
              <a:cs typeface="Lato Light" charset="0"/>
              <a:sym typeface="Lato Light" charset="0"/>
            </a:endParaRPr>
          </a:p>
        </p:txBody>
      </p:sp>
      <p:sp>
        <p:nvSpPr>
          <p:cNvPr id="3" name="TextBox 2"/>
          <p:cNvSpPr txBox="1"/>
          <p:nvPr/>
        </p:nvSpPr>
        <p:spPr>
          <a:xfrm>
            <a:off x="2098716" y="1306273"/>
            <a:ext cx="5511490" cy="2554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914378"/>
            <a:r>
              <a:rPr lang="en-US" sz="4000" dirty="0"/>
              <a:t>Kony - $23k</a:t>
            </a:r>
          </a:p>
          <a:p>
            <a:pPr defTabSz="914378"/>
            <a:r>
              <a:rPr lang="en-US" sz="4000" dirty="0"/>
              <a:t>Appcelerator - $60k</a:t>
            </a:r>
          </a:p>
          <a:p>
            <a:pPr defTabSz="914378"/>
            <a:r>
              <a:rPr lang="en-US" sz="4000" dirty="0"/>
              <a:t>HP - $75k</a:t>
            </a:r>
          </a:p>
          <a:p>
            <a:pPr defTabSz="914378"/>
            <a:r>
              <a:rPr lang="en-US" sz="4000" dirty="0"/>
              <a:t>IBM - $110k</a:t>
            </a:r>
          </a:p>
        </p:txBody>
      </p:sp>
      <p:pic>
        <p:nvPicPr>
          <p:cNvPr id="5" name="Picture 4" descr="Kony,_Inc._logo_20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033" y="4379787"/>
            <a:ext cx="1562424" cy="493726"/>
          </a:xfrm>
          <a:prstGeom prst="rect">
            <a:avLst/>
          </a:prstGeom>
        </p:spPr>
      </p:pic>
      <p:pic>
        <p:nvPicPr>
          <p:cNvPr id="6" name="Picture 5" descr="Appcelerator-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0077" y="4073331"/>
            <a:ext cx="2620072" cy="1070170"/>
          </a:xfrm>
          <a:prstGeom prst="rect">
            <a:avLst/>
          </a:prstGeom>
        </p:spPr>
      </p:pic>
      <p:pic>
        <p:nvPicPr>
          <p:cNvPr id="7" name="Picture 6" descr="1024px-HP_New_Logo_2D.sv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8470" y="4359788"/>
            <a:ext cx="523725" cy="523725"/>
          </a:xfrm>
          <a:prstGeom prst="rect">
            <a:avLst/>
          </a:prstGeom>
        </p:spPr>
      </p:pic>
      <p:pic>
        <p:nvPicPr>
          <p:cNvPr id="8" name="Picture 7" descr="1600px-IBM_logo.sv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0168" y="4449784"/>
            <a:ext cx="890024" cy="356010"/>
          </a:xfrm>
          <a:prstGeom prst="rect">
            <a:avLst/>
          </a:prstGeom>
        </p:spPr>
      </p:pic>
      <p:sp>
        <p:nvSpPr>
          <p:cNvPr id="2" name="&quot;No&quot; Symbol 1"/>
          <p:cNvSpPr/>
          <p:nvPr/>
        </p:nvSpPr>
        <p:spPr>
          <a:xfrm>
            <a:off x="2373036" y="1236791"/>
            <a:ext cx="2693312" cy="2693312"/>
          </a:xfrm>
          <a:prstGeom prst="noSmoking">
            <a:avLst>
              <a:gd name="adj" fmla="val 6337"/>
            </a:avLst>
          </a:prstGeom>
          <a:solidFill>
            <a:srgbClr val="DE21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Shape 128"/>
          <p:cNvSpPr>
            <a:spLocks noGrp="1"/>
          </p:cNvSpPr>
          <p:nvPr>
            <p:ph type="sldNum" sz="quarter" idx="4294967295"/>
          </p:nvPr>
        </p:nvSpPr>
        <p:spPr>
          <a:xfrm>
            <a:off x="8739960" y="4934121"/>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52</a:t>
            </a:r>
            <a:endParaRPr dirty="0"/>
          </a:p>
        </p:txBody>
      </p:sp>
    </p:spTree>
    <p:extLst>
      <p:ext uri="{BB962C8B-B14F-4D97-AF65-F5344CB8AC3E}">
        <p14:creationId xmlns:p14="http://schemas.microsoft.com/office/powerpoint/2010/main" val="33471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9" name="Rectangle 57"/>
          <p:cNvSpPr>
            <a:spLocks/>
          </p:cNvSpPr>
          <p:nvPr/>
        </p:nvSpPr>
        <p:spPr bwMode="auto">
          <a:xfrm>
            <a:off x="1223963" y="1013818"/>
            <a:ext cx="6715125" cy="10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spcBef>
                <a:spcPts val="638"/>
              </a:spcBef>
            </a:pPr>
            <a:r>
              <a:rPr lang="en-US" sz="700" dirty="0">
                <a:solidFill>
                  <a:schemeClr val="accent2"/>
                </a:solidFill>
                <a:latin typeface="Verdana" charset="0"/>
                <a:ea typeface="ＭＳ Ｐゴシック" charset="0"/>
                <a:cs typeface="Verdana" charset="0"/>
                <a:sym typeface="Verdana" charset="0"/>
              </a:rPr>
              <a:t>SIMPLE TO USE. SIMPLE TO BUY. </a:t>
            </a:r>
          </a:p>
        </p:txBody>
      </p:sp>
      <p:sp>
        <p:nvSpPr>
          <p:cNvPr id="23610" name="Rectangle 58"/>
          <p:cNvSpPr>
            <a:spLocks/>
          </p:cNvSpPr>
          <p:nvPr/>
        </p:nvSpPr>
        <p:spPr bwMode="auto">
          <a:xfrm>
            <a:off x="1219200" y="603053"/>
            <a:ext cx="7061026"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313131"/>
                </a:solidFill>
                <a:latin typeface="Lato Black" charset="0"/>
                <a:ea typeface="ＭＳ Ｐゴシック" charset="0"/>
                <a:cs typeface="Lato Black" charset="0"/>
                <a:sym typeface="Lato Black" charset="0"/>
              </a:rPr>
              <a:t>RAD Server </a:t>
            </a:r>
            <a:r>
              <a:rPr lang="en-US" sz="3600" dirty="0">
                <a:solidFill>
                  <a:srgbClr val="313131"/>
                </a:solidFill>
                <a:latin typeface="Lato Light" charset="0"/>
                <a:ea typeface="ＭＳ Ｐゴシック" charset="0"/>
                <a:cs typeface="Lato Light" charset="0"/>
                <a:sym typeface="Lato Light" charset="0"/>
              </a:rPr>
              <a:t>Made Affordable</a:t>
            </a:r>
          </a:p>
        </p:txBody>
      </p:sp>
      <p:sp>
        <p:nvSpPr>
          <p:cNvPr id="66" name="Rectangle 7"/>
          <p:cNvSpPr>
            <a:spLocks/>
          </p:cNvSpPr>
          <p:nvPr/>
        </p:nvSpPr>
        <p:spPr bwMode="auto">
          <a:xfrm>
            <a:off x="2370250" y="1975772"/>
            <a:ext cx="4997127" cy="224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2000" dirty="0">
                <a:solidFill>
                  <a:srgbClr val="2C2C2C"/>
                </a:solidFill>
                <a:latin typeface="Lato Bold" charset="0"/>
                <a:ea typeface="ＭＳ Ｐゴシック" charset="0"/>
                <a:cs typeface="Lato Bold" charset="0"/>
                <a:sym typeface="Lato Bold" charset="0"/>
              </a:rPr>
              <a:t>Less than </a:t>
            </a:r>
            <a:r>
              <a:rPr lang="en-US" sz="2000" dirty="0" smtClean="0">
                <a:solidFill>
                  <a:srgbClr val="2C2C2C"/>
                </a:solidFill>
                <a:latin typeface="Lato Bold" charset="0"/>
                <a:ea typeface="ＭＳ Ｐゴシック" charset="0"/>
                <a:cs typeface="Lato Bold" charset="0"/>
                <a:sym typeface="Lato Bold" charset="0"/>
              </a:rPr>
              <a:t>$99 </a:t>
            </a:r>
            <a:r>
              <a:rPr lang="en-US" sz="2000" dirty="0">
                <a:solidFill>
                  <a:srgbClr val="2C2C2C"/>
                </a:solidFill>
                <a:latin typeface="Lato Bold" charset="0"/>
                <a:ea typeface="ＭＳ Ｐゴシック" charset="0"/>
                <a:cs typeface="Lato Bold" charset="0"/>
                <a:sym typeface="Lato Bold" charset="0"/>
              </a:rPr>
              <a:t>per device</a:t>
            </a:r>
          </a:p>
        </p:txBody>
      </p:sp>
      <p:sp>
        <p:nvSpPr>
          <p:cNvPr id="67" name="Rectangle 8"/>
          <p:cNvSpPr>
            <a:spLocks/>
          </p:cNvSpPr>
          <p:nvPr/>
        </p:nvSpPr>
        <p:spPr bwMode="auto">
          <a:xfrm>
            <a:off x="2370250" y="2884734"/>
            <a:ext cx="5791508" cy="2771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2000" dirty="0">
                <a:solidFill>
                  <a:srgbClr val="2C2C2C"/>
                </a:solidFill>
                <a:latin typeface="Lato Bold" charset="0"/>
                <a:ea typeface="ＭＳ Ｐゴシック" charset="0"/>
                <a:cs typeface="Lato Bold" charset="0"/>
                <a:sym typeface="Lato Bold" charset="0"/>
              </a:rPr>
              <a:t>Less than </a:t>
            </a:r>
            <a:r>
              <a:rPr lang="en-US" sz="2000" dirty="0" smtClean="0">
                <a:solidFill>
                  <a:srgbClr val="2C2C2C"/>
                </a:solidFill>
                <a:latin typeface="Lato Bold" charset="0"/>
                <a:ea typeface="ＭＳ Ｐゴシック" charset="0"/>
                <a:cs typeface="Lato Bold" charset="0"/>
                <a:sym typeface="Lato Bold" charset="0"/>
              </a:rPr>
              <a:t>$5k </a:t>
            </a:r>
            <a:r>
              <a:rPr lang="en-US" sz="2000" dirty="0">
                <a:solidFill>
                  <a:srgbClr val="2C2C2C"/>
                </a:solidFill>
                <a:latin typeface="Lato Bold" charset="0"/>
                <a:ea typeface="ＭＳ Ｐゴシック" charset="0"/>
                <a:cs typeface="Lato Bold" charset="0"/>
                <a:sym typeface="Lato Bold" charset="0"/>
              </a:rPr>
              <a:t>per server with unlimited users/devices</a:t>
            </a:r>
          </a:p>
        </p:txBody>
      </p:sp>
      <p:sp>
        <p:nvSpPr>
          <p:cNvPr id="71" name="Freeform 53"/>
          <p:cNvSpPr>
            <a:spLocks noChangeArrowheads="1"/>
          </p:cNvSpPr>
          <p:nvPr/>
        </p:nvSpPr>
        <p:spPr bwMode="auto">
          <a:xfrm>
            <a:off x="1814850" y="1898415"/>
            <a:ext cx="355210" cy="355210"/>
          </a:xfrm>
          <a:custGeom>
            <a:avLst/>
            <a:gdLst>
              <a:gd name="T0" fmla="*/ 200407234 w 608"/>
              <a:gd name="T1" fmla="*/ 209808379 h 609"/>
              <a:gd name="T2" fmla="*/ 0 w 608"/>
              <a:gd name="T3" fmla="*/ 200146536 h 609"/>
              <a:gd name="T4" fmla="*/ 9691547 w 608"/>
              <a:gd name="T5" fmla="*/ 26916367 h 609"/>
              <a:gd name="T6" fmla="*/ 29074640 w 608"/>
              <a:gd name="T7" fmla="*/ 36578211 h 609"/>
              <a:gd name="T8" fmla="*/ 75801361 w 608"/>
              <a:gd name="T9" fmla="*/ 36578211 h 609"/>
              <a:gd name="T10" fmla="*/ 134296458 w 608"/>
              <a:gd name="T11" fmla="*/ 26916367 h 609"/>
              <a:gd name="T12" fmla="*/ 156448976 w 608"/>
              <a:gd name="T13" fmla="*/ 58663656 h 609"/>
              <a:gd name="T14" fmla="*/ 181024141 w 608"/>
              <a:gd name="T15" fmla="*/ 26916367 h 609"/>
              <a:gd name="T16" fmla="*/ 210098780 w 608"/>
              <a:gd name="T17" fmla="*/ 36578211 h 609"/>
              <a:gd name="T18" fmla="*/ 200407234 w 608"/>
              <a:gd name="T19" fmla="*/ 209808379 h 609"/>
              <a:gd name="T20" fmla="*/ 190715687 w 608"/>
              <a:gd name="T21" fmla="*/ 77988302 h 609"/>
              <a:gd name="T22" fmla="*/ 19383093 w 608"/>
              <a:gd name="T23" fmla="*/ 190139353 h 609"/>
              <a:gd name="T24" fmla="*/ 190715687 w 608"/>
              <a:gd name="T25" fmla="*/ 77988302 h 609"/>
              <a:gd name="T26" fmla="*/ 65763997 w 608"/>
              <a:gd name="T27" fmla="*/ 146313801 h 609"/>
              <a:gd name="T28" fmla="*/ 78224008 w 608"/>
              <a:gd name="T29" fmla="*/ 136651958 h 609"/>
              <a:gd name="T30" fmla="*/ 85492908 w 608"/>
              <a:gd name="T31" fmla="*/ 129404617 h 609"/>
              <a:gd name="T32" fmla="*/ 90339161 w 608"/>
              <a:gd name="T33" fmla="*/ 121812895 h 609"/>
              <a:gd name="T34" fmla="*/ 83070261 w 608"/>
              <a:gd name="T35" fmla="*/ 112151052 h 609"/>
              <a:gd name="T36" fmla="*/ 75801361 w 608"/>
              <a:gd name="T37" fmla="*/ 116981973 h 609"/>
              <a:gd name="T38" fmla="*/ 73378715 w 608"/>
              <a:gd name="T39" fmla="*/ 124228355 h 609"/>
              <a:gd name="T40" fmla="*/ 63341350 w 608"/>
              <a:gd name="T41" fmla="*/ 116981973 h 609"/>
              <a:gd name="T42" fmla="*/ 73378715 w 608"/>
              <a:gd name="T43" fmla="*/ 102489209 h 609"/>
              <a:gd name="T44" fmla="*/ 90339161 w 608"/>
              <a:gd name="T45" fmla="*/ 102489209 h 609"/>
              <a:gd name="T46" fmla="*/ 100376526 w 608"/>
              <a:gd name="T47" fmla="*/ 112151052 h 609"/>
              <a:gd name="T48" fmla="*/ 102799172 w 608"/>
              <a:gd name="T49" fmla="*/ 126644775 h 609"/>
              <a:gd name="T50" fmla="*/ 92761808 w 608"/>
              <a:gd name="T51" fmla="*/ 139067419 h 609"/>
              <a:gd name="T52" fmla="*/ 80647615 w 608"/>
              <a:gd name="T53" fmla="*/ 146313801 h 609"/>
              <a:gd name="T54" fmla="*/ 102799172 w 608"/>
              <a:gd name="T55" fmla="*/ 151144723 h 609"/>
              <a:gd name="T56" fmla="*/ 58495097 w 608"/>
              <a:gd name="T57" fmla="*/ 161151906 h 609"/>
              <a:gd name="T58" fmla="*/ 65763997 w 608"/>
              <a:gd name="T59" fmla="*/ 146313801 h 609"/>
              <a:gd name="T60" fmla="*/ 122182265 w 608"/>
              <a:gd name="T61" fmla="*/ 151144723 h 609"/>
              <a:gd name="T62" fmla="*/ 131873812 w 608"/>
              <a:gd name="T63" fmla="*/ 151144723 h 609"/>
              <a:gd name="T64" fmla="*/ 136720065 w 608"/>
              <a:gd name="T65" fmla="*/ 146313801 h 609"/>
              <a:gd name="T66" fmla="*/ 136720065 w 608"/>
              <a:gd name="T67" fmla="*/ 136651958 h 609"/>
              <a:gd name="T68" fmla="*/ 131873812 w 608"/>
              <a:gd name="T69" fmla="*/ 131821037 h 609"/>
              <a:gd name="T70" fmla="*/ 122182265 w 608"/>
              <a:gd name="T71" fmla="*/ 131821037 h 609"/>
              <a:gd name="T72" fmla="*/ 107645426 w 608"/>
              <a:gd name="T73" fmla="*/ 136651958 h 609"/>
              <a:gd name="T74" fmla="*/ 146757430 w 608"/>
              <a:gd name="T75" fmla="*/ 102489209 h 609"/>
              <a:gd name="T76" fmla="*/ 122182265 w 608"/>
              <a:gd name="T77" fmla="*/ 112151052 h 609"/>
              <a:gd name="T78" fmla="*/ 119759619 w 608"/>
              <a:gd name="T79" fmla="*/ 126644775 h 609"/>
              <a:gd name="T80" fmla="*/ 131873812 w 608"/>
              <a:gd name="T81" fmla="*/ 121812895 h 609"/>
              <a:gd name="T82" fmla="*/ 146757430 w 608"/>
              <a:gd name="T83" fmla="*/ 126644775 h 609"/>
              <a:gd name="T84" fmla="*/ 151602723 w 608"/>
              <a:gd name="T85" fmla="*/ 141482880 h 609"/>
              <a:gd name="T86" fmla="*/ 144334783 w 608"/>
              <a:gd name="T87" fmla="*/ 155976604 h 609"/>
              <a:gd name="T88" fmla="*/ 129451165 w 608"/>
              <a:gd name="T89" fmla="*/ 163568326 h 609"/>
              <a:gd name="T90" fmla="*/ 112490719 w 608"/>
              <a:gd name="T91" fmla="*/ 158736445 h 609"/>
              <a:gd name="T92" fmla="*/ 107645426 w 608"/>
              <a:gd name="T93" fmla="*/ 143898341 h 609"/>
              <a:gd name="T94" fmla="*/ 122182265 w 608"/>
              <a:gd name="T95" fmla="*/ 151144723 h 609"/>
              <a:gd name="T96" fmla="*/ 156448976 w 608"/>
              <a:gd name="T97" fmla="*/ 46241013 h 609"/>
              <a:gd name="T98" fmla="*/ 146757430 w 608"/>
              <a:gd name="T99" fmla="*/ 9661843 h 609"/>
              <a:gd name="T100" fmla="*/ 166140523 w 608"/>
              <a:gd name="T101" fmla="*/ 9661843 h 609"/>
              <a:gd name="T102" fmla="*/ 156448976 w 608"/>
              <a:gd name="T103" fmla="*/ 46241013 h 609"/>
              <a:gd name="T104" fmla="*/ 53649804 w 608"/>
              <a:gd name="T105" fmla="*/ 46241013 h 609"/>
              <a:gd name="T106" fmla="*/ 43958257 w 608"/>
              <a:gd name="T107" fmla="*/ 9661843 h 609"/>
              <a:gd name="T108" fmla="*/ 63341350 w 608"/>
              <a:gd name="T109" fmla="*/ 9661843 h 609"/>
              <a:gd name="T110" fmla="*/ 53649804 w 608"/>
              <a:gd name="T111" fmla="*/ 46241013 h 6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8" h="609">
                <a:moveTo>
                  <a:pt x="579" y="608"/>
                </a:moveTo>
                <a:lnTo>
                  <a:pt x="579"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20" y="170"/>
                  <a:pt x="155" y="170"/>
                </a:cubicBezTo>
                <a:cubicBezTo>
                  <a:pt x="190"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23" y="141"/>
                  <a:pt x="523" y="106"/>
                </a:cubicBezTo>
                <a:cubicBezTo>
                  <a:pt x="523" y="78"/>
                  <a:pt x="523" y="78"/>
                  <a:pt x="523" y="78"/>
                </a:cubicBezTo>
                <a:cubicBezTo>
                  <a:pt x="579" y="78"/>
                  <a:pt x="579" y="78"/>
                  <a:pt x="579" y="78"/>
                </a:cubicBezTo>
                <a:cubicBezTo>
                  <a:pt x="593" y="78"/>
                  <a:pt x="607" y="92"/>
                  <a:pt x="607" y="106"/>
                </a:cubicBezTo>
                <a:cubicBezTo>
                  <a:pt x="607" y="580"/>
                  <a:pt x="607" y="580"/>
                  <a:pt x="607" y="580"/>
                </a:cubicBezTo>
                <a:cubicBezTo>
                  <a:pt x="607" y="594"/>
                  <a:pt x="593" y="608"/>
                  <a:pt x="579" y="608"/>
                </a:cubicBezTo>
                <a:close/>
                <a:moveTo>
                  <a:pt x="551" y="226"/>
                </a:moveTo>
                <a:lnTo>
                  <a:pt x="551" y="226"/>
                </a:lnTo>
                <a:cubicBezTo>
                  <a:pt x="56" y="226"/>
                  <a:pt x="56" y="226"/>
                  <a:pt x="56" y="226"/>
                </a:cubicBezTo>
                <a:cubicBezTo>
                  <a:pt x="56" y="551"/>
                  <a:pt x="56" y="551"/>
                  <a:pt x="56" y="551"/>
                </a:cubicBezTo>
                <a:cubicBezTo>
                  <a:pt x="551" y="551"/>
                  <a:pt x="551" y="551"/>
                  <a:pt x="551" y="551"/>
                </a:cubicBezTo>
                <a:lnTo>
                  <a:pt x="551" y="226"/>
                </a:lnTo>
                <a:close/>
                <a:moveTo>
                  <a:pt x="190" y="424"/>
                </a:moveTo>
                <a:lnTo>
                  <a:pt x="190" y="424"/>
                </a:lnTo>
                <a:cubicBezTo>
                  <a:pt x="190" y="417"/>
                  <a:pt x="197" y="410"/>
                  <a:pt x="205" y="410"/>
                </a:cubicBezTo>
                <a:cubicBezTo>
                  <a:pt x="212" y="403"/>
                  <a:pt x="219" y="396"/>
                  <a:pt x="226" y="396"/>
                </a:cubicBezTo>
                <a:cubicBezTo>
                  <a:pt x="233" y="389"/>
                  <a:pt x="233" y="389"/>
                  <a:pt x="240" y="382"/>
                </a:cubicBezTo>
                <a:cubicBezTo>
                  <a:pt x="240" y="382"/>
                  <a:pt x="247" y="382"/>
                  <a:pt x="247" y="375"/>
                </a:cubicBezTo>
                <a:cubicBezTo>
                  <a:pt x="254" y="375"/>
                  <a:pt x="254" y="367"/>
                  <a:pt x="261" y="367"/>
                </a:cubicBezTo>
                <a:cubicBezTo>
                  <a:pt x="261" y="360"/>
                  <a:pt x="261" y="353"/>
                  <a:pt x="261" y="353"/>
                </a:cubicBezTo>
                <a:cubicBezTo>
                  <a:pt x="261" y="339"/>
                  <a:pt x="261" y="339"/>
                  <a:pt x="254" y="332"/>
                </a:cubicBezTo>
                <a:cubicBezTo>
                  <a:pt x="254" y="325"/>
                  <a:pt x="247" y="325"/>
                  <a:pt x="240" y="325"/>
                </a:cubicBezTo>
                <a:cubicBezTo>
                  <a:pt x="233" y="325"/>
                  <a:pt x="226" y="325"/>
                  <a:pt x="226" y="325"/>
                </a:cubicBezTo>
                <a:cubicBezTo>
                  <a:pt x="219" y="332"/>
                  <a:pt x="219" y="332"/>
                  <a:pt x="219" y="339"/>
                </a:cubicBezTo>
                <a:cubicBezTo>
                  <a:pt x="212" y="339"/>
                  <a:pt x="212" y="346"/>
                  <a:pt x="212" y="353"/>
                </a:cubicBezTo>
                <a:lnTo>
                  <a:pt x="212" y="360"/>
                </a:lnTo>
                <a:cubicBezTo>
                  <a:pt x="176" y="360"/>
                  <a:pt x="176" y="360"/>
                  <a:pt x="176" y="360"/>
                </a:cubicBezTo>
                <a:cubicBezTo>
                  <a:pt x="176" y="353"/>
                  <a:pt x="176" y="346"/>
                  <a:pt x="183" y="339"/>
                </a:cubicBezTo>
                <a:cubicBezTo>
                  <a:pt x="183" y="325"/>
                  <a:pt x="183" y="318"/>
                  <a:pt x="190" y="311"/>
                </a:cubicBezTo>
                <a:cubicBezTo>
                  <a:pt x="197" y="311"/>
                  <a:pt x="205" y="304"/>
                  <a:pt x="212" y="297"/>
                </a:cubicBezTo>
                <a:cubicBezTo>
                  <a:pt x="219" y="297"/>
                  <a:pt x="226" y="297"/>
                  <a:pt x="240" y="297"/>
                </a:cubicBezTo>
                <a:cubicBezTo>
                  <a:pt x="247" y="297"/>
                  <a:pt x="254" y="297"/>
                  <a:pt x="261" y="297"/>
                </a:cubicBezTo>
                <a:cubicBezTo>
                  <a:pt x="268" y="304"/>
                  <a:pt x="275" y="304"/>
                  <a:pt x="282" y="311"/>
                </a:cubicBezTo>
                <a:cubicBezTo>
                  <a:pt x="282" y="311"/>
                  <a:pt x="290" y="318"/>
                  <a:pt x="290" y="325"/>
                </a:cubicBezTo>
                <a:cubicBezTo>
                  <a:pt x="297" y="332"/>
                  <a:pt x="297" y="339"/>
                  <a:pt x="297" y="346"/>
                </a:cubicBezTo>
                <a:cubicBezTo>
                  <a:pt x="297" y="353"/>
                  <a:pt x="297" y="367"/>
                  <a:pt x="297" y="367"/>
                </a:cubicBezTo>
                <a:cubicBezTo>
                  <a:pt x="290" y="375"/>
                  <a:pt x="290" y="382"/>
                  <a:pt x="282" y="389"/>
                </a:cubicBezTo>
                <a:cubicBezTo>
                  <a:pt x="275" y="389"/>
                  <a:pt x="275" y="396"/>
                  <a:pt x="268" y="403"/>
                </a:cubicBezTo>
                <a:cubicBezTo>
                  <a:pt x="261" y="403"/>
                  <a:pt x="254" y="410"/>
                  <a:pt x="247" y="410"/>
                </a:cubicBezTo>
                <a:cubicBezTo>
                  <a:pt x="240" y="417"/>
                  <a:pt x="240" y="417"/>
                  <a:pt x="233" y="424"/>
                </a:cubicBezTo>
                <a:cubicBezTo>
                  <a:pt x="226" y="431"/>
                  <a:pt x="219" y="431"/>
                  <a:pt x="219" y="438"/>
                </a:cubicBezTo>
                <a:cubicBezTo>
                  <a:pt x="297" y="438"/>
                  <a:pt x="297" y="438"/>
                  <a:pt x="297" y="438"/>
                </a:cubicBezTo>
                <a:cubicBezTo>
                  <a:pt x="297" y="467"/>
                  <a:pt x="297" y="467"/>
                  <a:pt x="297" y="467"/>
                </a:cubicBezTo>
                <a:cubicBezTo>
                  <a:pt x="169" y="467"/>
                  <a:pt x="169" y="467"/>
                  <a:pt x="169" y="467"/>
                </a:cubicBezTo>
                <a:cubicBezTo>
                  <a:pt x="169" y="460"/>
                  <a:pt x="176" y="452"/>
                  <a:pt x="176" y="445"/>
                </a:cubicBezTo>
                <a:cubicBezTo>
                  <a:pt x="176" y="438"/>
                  <a:pt x="183" y="431"/>
                  <a:pt x="190" y="424"/>
                </a:cubicBezTo>
                <a:close/>
                <a:moveTo>
                  <a:pt x="353" y="438"/>
                </a:moveTo>
                <a:lnTo>
                  <a:pt x="353" y="438"/>
                </a:lnTo>
                <a:cubicBezTo>
                  <a:pt x="360" y="445"/>
                  <a:pt x="360" y="445"/>
                  <a:pt x="374" y="445"/>
                </a:cubicBezTo>
                <a:cubicBezTo>
                  <a:pt x="374" y="445"/>
                  <a:pt x="381" y="445"/>
                  <a:pt x="381" y="438"/>
                </a:cubicBezTo>
                <a:cubicBezTo>
                  <a:pt x="388" y="438"/>
                  <a:pt x="388" y="438"/>
                  <a:pt x="395" y="431"/>
                </a:cubicBezTo>
                <a:lnTo>
                  <a:pt x="395" y="424"/>
                </a:lnTo>
                <a:cubicBezTo>
                  <a:pt x="403" y="417"/>
                  <a:pt x="403" y="417"/>
                  <a:pt x="403" y="410"/>
                </a:cubicBezTo>
                <a:cubicBezTo>
                  <a:pt x="403" y="410"/>
                  <a:pt x="403" y="403"/>
                  <a:pt x="395" y="396"/>
                </a:cubicBezTo>
                <a:lnTo>
                  <a:pt x="395" y="389"/>
                </a:lnTo>
                <a:cubicBezTo>
                  <a:pt x="388" y="389"/>
                  <a:pt x="388" y="382"/>
                  <a:pt x="381" y="382"/>
                </a:cubicBezTo>
                <a:lnTo>
                  <a:pt x="374" y="382"/>
                </a:lnTo>
                <a:cubicBezTo>
                  <a:pt x="367" y="382"/>
                  <a:pt x="360" y="382"/>
                  <a:pt x="353" y="382"/>
                </a:cubicBezTo>
                <a:cubicBezTo>
                  <a:pt x="353" y="382"/>
                  <a:pt x="346" y="389"/>
                  <a:pt x="346" y="396"/>
                </a:cubicBezTo>
                <a:cubicBezTo>
                  <a:pt x="311" y="396"/>
                  <a:pt x="311" y="396"/>
                  <a:pt x="311" y="396"/>
                </a:cubicBezTo>
                <a:cubicBezTo>
                  <a:pt x="332" y="297"/>
                  <a:pt x="332" y="297"/>
                  <a:pt x="332" y="297"/>
                </a:cubicBezTo>
                <a:cubicBezTo>
                  <a:pt x="424" y="297"/>
                  <a:pt x="424" y="297"/>
                  <a:pt x="424" y="297"/>
                </a:cubicBezTo>
                <a:cubicBezTo>
                  <a:pt x="424" y="325"/>
                  <a:pt x="424" y="325"/>
                  <a:pt x="424" y="325"/>
                </a:cubicBezTo>
                <a:cubicBezTo>
                  <a:pt x="353" y="325"/>
                  <a:pt x="353" y="325"/>
                  <a:pt x="353" y="325"/>
                </a:cubicBezTo>
                <a:cubicBezTo>
                  <a:pt x="346" y="367"/>
                  <a:pt x="346" y="367"/>
                  <a:pt x="346" y="367"/>
                </a:cubicBezTo>
                <a:cubicBezTo>
                  <a:pt x="353" y="360"/>
                  <a:pt x="360" y="360"/>
                  <a:pt x="367" y="353"/>
                </a:cubicBezTo>
                <a:cubicBezTo>
                  <a:pt x="367" y="353"/>
                  <a:pt x="374" y="353"/>
                  <a:pt x="381" y="353"/>
                </a:cubicBezTo>
                <a:cubicBezTo>
                  <a:pt x="388" y="353"/>
                  <a:pt x="395" y="353"/>
                  <a:pt x="403" y="360"/>
                </a:cubicBezTo>
                <a:cubicBezTo>
                  <a:pt x="410" y="360"/>
                  <a:pt x="417" y="367"/>
                  <a:pt x="424" y="367"/>
                </a:cubicBezTo>
                <a:cubicBezTo>
                  <a:pt x="424" y="375"/>
                  <a:pt x="431" y="382"/>
                  <a:pt x="431" y="389"/>
                </a:cubicBezTo>
                <a:cubicBezTo>
                  <a:pt x="438" y="396"/>
                  <a:pt x="438" y="403"/>
                  <a:pt x="438" y="410"/>
                </a:cubicBezTo>
                <a:cubicBezTo>
                  <a:pt x="438" y="417"/>
                  <a:pt x="431" y="431"/>
                  <a:pt x="431" y="438"/>
                </a:cubicBezTo>
                <a:cubicBezTo>
                  <a:pt x="424" y="445"/>
                  <a:pt x="424" y="452"/>
                  <a:pt x="417" y="452"/>
                </a:cubicBezTo>
                <a:cubicBezTo>
                  <a:pt x="410" y="460"/>
                  <a:pt x="403" y="467"/>
                  <a:pt x="395" y="467"/>
                </a:cubicBezTo>
                <a:cubicBezTo>
                  <a:pt x="388" y="474"/>
                  <a:pt x="381" y="474"/>
                  <a:pt x="374" y="474"/>
                </a:cubicBezTo>
                <a:cubicBezTo>
                  <a:pt x="360" y="474"/>
                  <a:pt x="353" y="474"/>
                  <a:pt x="346" y="467"/>
                </a:cubicBezTo>
                <a:cubicBezTo>
                  <a:pt x="339" y="467"/>
                  <a:pt x="332" y="467"/>
                  <a:pt x="325" y="460"/>
                </a:cubicBezTo>
                <a:cubicBezTo>
                  <a:pt x="325" y="452"/>
                  <a:pt x="318" y="452"/>
                  <a:pt x="311" y="445"/>
                </a:cubicBezTo>
                <a:cubicBezTo>
                  <a:pt x="311" y="438"/>
                  <a:pt x="311" y="424"/>
                  <a:pt x="311" y="417"/>
                </a:cubicBezTo>
                <a:cubicBezTo>
                  <a:pt x="346" y="417"/>
                  <a:pt x="346" y="417"/>
                  <a:pt x="346" y="417"/>
                </a:cubicBezTo>
                <a:cubicBezTo>
                  <a:pt x="346" y="424"/>
                  <a:pt x="346" y="431"/>
                  <a:pt x="353" y="438"/>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73" y="0"/>
                  <a:pt x="480" y="14"/>
                  <a:pt x="480" y="28"/>
                </a:cubicBezTo>
                <a:cubicBezTo>
                  <a:pt x="480" y="106"/>
                  <a:pt x="480" y="106"/>
                  <a:pt x="480" y="106"/>
                </a:cubicBezTo>
                <a:cubicBezTo>
                  <a:pt x="480" y="120"/>
                  <a:pt x="473" y="134"/>
                  <a:pt x="452" y="134"/>
                </a:cubicBezTo>
                <a:close/>
                <a:moveTo>
                  <a:pt x="155" y="134"/>
                </a:moveTo>
                <a:lnTo>
                  <a:pt x="155" y="134"/>
                </a:lnTo>
                <a:cubicBezTo>
                  <a:pt x="134" y="134"/>
                  <a:pt x="127" y="120"/>
                  <a:pt x="127" y="106"/>
                </a:cubicBezTo>
                <a:cubicBezTo>
                  <a:pt x="127" y="28"/>
                  <a:pt x="127" y="28"/>
                  <a:pt x="127" y="28"/>
                </a:cubicBezTo>
                <a:cubicBezTo>
                  <a:pt x="127" y="14"/>
                  <a:pt x="134" y="0"/>
                  <a:pt x="155" y="0"/>
                </a:cubicBezTo>
                <a:cubicBezTo>
                  <a:pt x="169" y="0"/>
                  <a:pt x="183" y="14"/>
                  <a:pt x="183" y="28"/>
                </a:cubicBezTo>
                <a:cubicBezTo>
                  <a:pt x="183" y="106"/>
                  <a:pt x="183" y="106"/>
                  <a:pt x="183" y="106"/>
                </a:cubicBezTo>
                <a:cubicBezTo>
                  <a:pt x="183" y="120"/>
                  <a:pt x="169" y="134"/>
                  <a:pt x="155" y="134"/>
                </a:cubicBezTo>
                <a:close/>
              </a:path>
            </a:pathLst>
          </a:custGeom>
          <a:solidFill>
            <a:schemeClr val="bg1"/>
          </a:solidFill>
          <a:ln>
            <a:noFill/>
          </a:ln>
        </p:spPr>
        <p:txBody>
          <a:bodyPr wrap="none" anchor="ctr"/>
          <a:lstStyle/>
          <a:p>
            <a:endParaRPr lang="en-US" sz="1800" dirty="0">
              <a:solidFill>
                <a:schemeClr val="bg1"/>
              </a:solidFill>
            </a:endParaRPr>
          </a:p>
        </p:txBody>
      </p:sp>
      <p:sp>
        <p:nvSpPr>
          <p:cNvPr id="72" name="TextBox 71"/>
          <p:cNvSpPr txBox="1"/>
          <p:nvPr/>
        </p:nvSpPr>
        <p:spPr>
          <a:xfrm>
            <a:off x="1731583" y="2881882"/>
            <a:ext cx="41293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914378"/>
            <a:r>
              <a:rPr lang="en-US" sz="1800" b="1" dirty="0">
                <a:solidFill>
                  <a:srgbClr val="FFFFFF"/>
                </a:solidFill>
              </a:rPr>
              <a:t>1.1</a:t>
            </a:r>
          </a:p>
        </p:txBody>
      </p:sp>
      <p:pic>
        <p:nvPicPr>
          <p:cNvPr id="3" name="Picture 2"/>
          <p:cNvPicPr>
            <a:picLocks noChangeAspect="1"/>
          </p:cNvPicPr>
          <p:nvPr/>
        </p:nvPicPr>
        <p:blipFill>
          <a:blip r:embed="rId2"/>
          <a:stretch>
            <a:fillRect/>
          </a:stretch>
        </p:blipFill>
        <p:spPr>
          <a:xfrm flipH="1">
            <a:off x="1769834" y="1876052"/>
            <a:ext cx="428637" cy="428637"/>
          </a:xfrm>
          <a:prstGeom prst="rect">
            <a:avLst/>
          </a:prstGeom>
        </p:spPr>
      </p:pic>
      <p:pic>
        <p:nvPicPr>
          <p:cNvPr id="4" name="Picture 3"/>
          <p:cNvPicPr>
            <a:picLocks noChangeAspect="1"/>
          </p:cNvPicPr>
          <p:nvPr/>
        </p:nvPicPr>
        <p:blipFill>
          <a:blip r:embed="rId3"/>
          <a:stretch>
            <a:fillRect/>
          </a:stretch>
        </p:blipFill>
        <p:spPr>
          <a:xfrm>
            <a:off x="1798826" y="2828138"/>
            <a:ext cx="390324" cy="390324"/>
          </a:xfrm>
          <a:prstGeom prst="rect">
            <a:avLst/>
          </a:prstGeom>
        </p:spPr>
      </p:pic>
      <p:sp>
        <p:nvSpPr>
          <p:cNvPr id="75" name="Rectangle 7"/>
          <p:cNvSpPr>
            <a:spLocks/>
          </p:cNvSpPr>
          <p:nvPr/>
        </p:nvSpPr>
        <p:spPr bwMode="auto">
          <a:xfrm>
            <a:off x="1840010" y="2369163"/>
            <a:ext cx="288285" cy="224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2000" dirty="0">
                <a:solidFill>
                  <a:srgbClr val="2C2C2C"/>
                </a:solidFill>
                <a:latin typeface="Lato Bold" charset="0"/>
                <a:ea typeface="ＭＳ Ｐゴシック" charset="0"/>
                <a:cs typeface="Lato Bold" charset="0"/>
                <a:sym typeface="Lato Bold" charset="0"/>
              </a:rPr>
              <a:t>or</a:t>
            </a:r>
          </a:p>
        </p:txBody>
      </p:sp>
      <p:sp>
        <p:nvSpPr>
          <p:cNvPr id="11" name="Shape 128"/>
          <p:cNvSpPr>
            <a:spLocks noGrp="1"/>
          </p:cNvSpPr>
          <p:nvPr>
            <p:ph type="sldNum" sz="quarter" idx="4294967295"/>
          </p:nvPr>
        </p:nvSpPr>
        <p:spPr>
          <a:xfrm>
            <a:off x="8739960" y="4934121"/>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53</a:t>
            </a:r>
            <a:endParaRPr dirty="0"/>
          </a:p>
        </p:txBody>
      </p:sp>
    </p:spTree>
    <p:extLst>
      <p:ext uri="{BB962C8B-B14F-4D97-AF65-F5344CB8AC3E}">
        <p14:creationId xmlns:p14="http://schemas.microsoft.com/office/powerpoint/2010/main" val="64571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7" name="Rectangle 7"/>
          <p:cNvSpPr>
            <a:spLocks/>
          </p:cNvSpPr>
          <p:nvPr/>
        </p:nvSpPr>
        <p:spPr bwMode="auto">
          <a:xfrm>
            <a:off x="2370250" y="1975772"/>
            <a:ext cx="4997127" cy="224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2000" dirty="0">
                <a:solidFill>
                  <a:srgbClr val="2C2C2C"/>
                </a:solidFill>
                <a:latin typeface="Lato Bold" charset="0"/>
                <a:ea typeface="ＭＳ Ｐゴシック" charset="0"/>
                <a:cs typeface="Lato Bold" charset="0"/>
                <a:sym typeface="Lato Bold" charset="0"/>
              </a:rPr>
              <a:t>RAD Server launching in Q2 2016</a:t>
            </a:r>
          </a:p>
        </p:txBody>
      </p:sp>
      <p:sp>
        <p:nvSpPr>
          <p:cNvPr id="20488" name="Rectangle 8"/>
          <p:cNvSpPr>
            <a:spLocks/>
          </p:cNvSpPr>
          <p:nvPr/>
        </p:nvSpPr>
        <p:spPr bwMode="auto">
          <a:xfrm>
            <a:off x="2368716" y="2612726"/>
            <a:ext cx="5791508" cy="2771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638"/>
              </a:spcBef>
            </a:pPr>
            <a:r>
              <a:rPr lang="en-US" sz="2000" dirty="0">
                <a:solidFill>
                  <a:srgbClr val="2C2C2C"/>
                </a:solidFill>
                <a:latin typeface="Lato Bold" charset="0"/>
                <a:ea typeface="ＭＳ Ｐゴシック" charset="0"/>
                <a:cs typeface="Lato Bold" charset="0"/>
                <a:sym typeface="Lato Bold" charset="0"/>
              </a:rPr>
              <a:t>But Developers can get started now with Berlin!</a:t>
            </a:r>
          </a:p>
        </p:txBody>
      </p:sp>
      <p:sp>
        <p:nvSpPr>
          <p:cNvPr id="20497" name="Rectangle 17"/>
          <p:cNvSpPr>
            <a:spLocks/>
          </p:cNvSpPr>
          <p:nvPr/>
        </p:nvSpPr>
        <p:spPr bwMode="auto">
          <a:xfrm>
            <a:off x="2378716" y="2881746"/>
            <a:ext cx="5886654"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just">
              <a:lnSpc>
                <a:spcPct val="120000"/>
              </a:lnSpc>
              <a:spcBef>
                <a:spcPts val="188"/>
              </a:spcBef>
            </a:pPr>
            <a:r>
              <a:rPr lang="en-US" sz="1000" dirty="0">
                <a:solidFill>
                  <a:srgbClr val="777C87"/>
                </a:solidFill>
                <a:latin typeface="Lato Bold" charset="0"/>
                <a:ea typeface="ＭＳ Ｐゴシック" charset="0"/>
                <a:cs typeface="Lato Bold" charset="0"/>
                <a:sym typeface="Lato Bold" charset="0"/>
              </a:rPr>
              <a:t>All RAD Server development features are included in Berlin!</a:t>
            </a:r>
            <a:endParaRPr lang="en-US" sz="1000" dirty="0">
              <a:solidFill>
                <a:srgbClr val="777C87"/>
              </a:solidFill>
              <a:latin typeface="Lato Bold" charset="0"/>
              <a:ea typeface="ＭＳ Ｐゴシック" charset="0"/>
              <a:cs typeface="Lato Bold" charset="0"/>
              <a:sym typeface="Lato Regular" charset="0"/>
            </a:endParaRPr>
          </a:p>
        </p:txBody>
      </p:sp>
      <p:sp>
        <p:nvSpPr>
          <p:cNvPr id="20503" name="Rectangle 23"/>
          <p:cNvSpPr>
            <a:spLocks/>
          </p:cNvSpPr>
          <p:nvPr/>
        </p:nvSpPr>
        <p:spPr bwMode="auto">
          <a:xfrm>
            <a:off x="1199200" y="540700"/>
            <a:ext cx="6881021"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313131"/>
                </a:solidFill>
                <a:latin typeface="Lato Black" charset="0"/>
                <a:ea typeface="ＭＳ Ｐゴシック" charset="0"/>
                <a:cs typeface="Lato Black" charset="0"/>
                <a:sym typeface="Lato Black" charset="0"/>
              </a:rPr>
              <a:t>RAD Server </a:t>
            </a:r>
            <a:r>
              <a:rPr lang="en-US" sz="3600" dirty="0">
                <a:solidFill>
                  <a:srgbClr val="313131"/>
                </a:solidFill>
                <a:latin typeface="Lato Light" charset="0"/>
                <a:ea typeface="ＭＳ Ｐゴシック" charset="0"/>
                <a:cs typeface="Lato Light" charset="0"/>
                <a:sym typeface="Lato Light" charset="0"/>
              </a:rPr>
              <a:t>Coming Soon</a:t>
            </a:r>
          </a:p>
        </p:txBody>
      </p:sp>
      <p:sp>
        <p:nvSpPr>
          <p:cNvPr id="20483" name="Oval 3"/>
          <p:cNvSpPr>
            <a:spLocks/>
          </p:cNvSpPr>
          <p:nvPr/>
        </p:nvSpPr>
        <p:spPr bwMode="auto">
          <a:xfrm>
            <a:off x="1693642" y="2504714"/>
            <a:ext cx="581025" cy="581025"/>
          </a:xfrm>
          <a:prstGeom prst="ellipse">
            <a:avLst/>
          </a:prstGeom>
          <a:solidFill>
            <a:schemeClr val="accent2"/>
          </a:solidFill>
          <a:ln w="25400" cap="flat">
            <a:solidFill>
              <a:schemeClr val="tx1">
                <a:alpha val="0"/>
              </a:schemeClr>
            </a:solidFill>
            <a:prstDash val="solid"/>
            <a:miter lim="800000"/>
            <a:headEnd type="none" w="med" len="med"/>
            <a:tailEnd type="none" w="med" len="med"/>
          </a:ln>
        </p:spPr>
        <p:txBody>
          <a:bodyPr lIns="0" tIns="0" rIns="0" bIns="0"/>
          <a:lstStyle/>
          <a:p>
            <a:endParaRPr lang="es-ES" sz="1800" dirty="0"/>
          </a:p>
        </p:txBody>
      </p:sp>
      <p:sp>
        <p:nvSpPr>
          <p:cNvPr id="20481" name="Oval 1"/>
          <p:cNvSpPr>
            <a:spLocks/>
          </p:cNvSpPr>
          <p:nvPr/>
        </p:nvSpPr>
        <p:spPr bwMode="auto">
          <a:xfrm>
            <a:off x="1693976" y="1818629"/>
            <a:ext cx="581025" cy="581025"/>
          </a:xfrm>
          <a:prstGeom prst="ellipse">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s-ES" sz="1800" dirty="0"/>
          </a:p>
        </p:txBody>
      </p:sp>
      <p:grpSp>
        <p:nvGrpSpPr>
          <p:cNvPr id="20" name="Group 19"/>
          <p:cNvGrpSpPr/>
          <p:nvPr/>
        </p:nvGrpSpPr>
        <p:grpSpPr>
          <a:xfrm>
            <a:off x="546502" y="514921"/>
            <a:ext cx="604653" cy="500300"/>
            <a:chOff x="5970882" y="9162256"/>
            <a:chExt cx="1827577" cy="1512168"/>
          </a:xfrm>
        </p:grpSpPr>
        <p:sp>
          <p:nvSpPr>
            <p:cNvPr id="21" name="Oval 20"/>
            <p:cNvSpPr/>
            <p:nvPr/>
          </p:nvSpPr>
          <p:spPr bwMode="auto">
            <a:xfrm>
              <a:off x="6071320" y="9162256"/>
              <a:ext cx="1512168" cy="1512168"/>
            </a:xfrm>
            <a:prstGeom prst="ellipse">
              <a:avLst/>
            </a:prstGeom>
            <a:solidFill>
              <a:srgbClr val="FF0000"/>
            </a:solid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914378" fontAlgn="base">
                <a:spcBef>
                  <a:spcPct val="0"/>
                </a:spcBef>
                <a:spcAft>
                  <a:spcPct val="0"/>
                </a:spcAft>
              </a:pPr>
              <a:endParaRPr lang="en-US" sz="2400" spc="-300" dirty="0">
                <a:solidFill>
                  <a:schemeClr val="bg1"/>
                </a:solidFill>
                <a:latin typeface="Arial Black"/>
                <a:ea typeface="ヒラギノ角ゴ ProN W3" charset="0"/>
                <a:cs typeface="Arial Black"/>
                <a:sym typeface="Gill Sans" charset="0"/>
              </a:endParaRPr>
            </a:p>
          </p:txBody>
        </p:sp>
        <p:sp>
          <p:nvSpPr>
            <p:cNvPr id="22" name="Rectangle 21"/>
            <p:cNvSpPr/>
            <p:nvPr/>
          </p:nvSpPr>
          <p:spPr>
            <a:xfrm>
              <a:off x="5970882" y="9437602"/>
              <a:ext cx="1827577" cy="1023287"/>
            </a:xfrm>
            <a:prstGeom prst="rect">
              <a:avLst/>
            </a:prstGeom>
          </p:spPr>
          <p:txBody>
            <a:bodyPr wrap="none">
              <a:spAutoFit/>
            </a:bodyPr>
            <a:lstStyle/>
            <a:p>
              <a:pPr algn="dist"/>
              <a:r>
                <a:rPr lang="en-US" sz="1600" dirty="0">
                  <a:solidFill>
                    <a:schemeClr val="bg1"/>
                  </a:solidFill>
                  <a:latin typeface="Avenir Black"/>
                  <a:cs typeface="Avenir Black"/>
                </a:rPr>
                <a:t>RSX</a:t>
              </a:r>
            </a:p>
          </p:txBody>
        </p:sp>
      </p:grpSp>
      <p:sp>
        <p:nvSpPr>
          <p:cNvPr id="23" name="Freeform 53"/>
          <p:cNvSpPr>
            <a:spLocks noChangeArrowheads="1"/>
          </p:cNvSpPr>
          <p:nvPr/>
        </p:nvSpPr>
        <p:spPr bwMode="auto">
          <a:xfrm>
            <a:off x="1814850" y="1898415"/>
            <a:ext cx="355210" cy="355210"/>
          </a:xfrm>
          <a:custGeom>
            <a:avLst/>
            <a:gdLst>
              <a:gd name="T0" fmla="*/ 200407234 w 608"/>
              <a:gd name="T1" fmla="*/ 209808379 h 609"/>
              <a:gd name="T2" fmla="*/ 0 w 608"/>
              <a:gd name="T3" fmla="*/ 200146536 h 609"/>
              <a:gd name="T4" fmla="*/ 9691547 w 608"/>
              <a:gd name="T5" fmla="*/ 26916367 h 609"/>
              <a:gd name="T6" fmla="*/ 29074640 w 608"/>
              <a:gd name="T7" fmla="*/ 36578211 h 609"/>
              <a:gd name="T8" fmla="*/ 75801361 w 608"/>
              <a:gd name="T9" fmla="*/ 36578211 h 609"/>
              <a:gd name="T10" fmla="*/ 134296458 w 608"/>
              <a:gd name="T11" fmla="*/ 26916367 h 609"/>
              <a:gd name="T12" fmla="*/ 156448976 w 608"/>
              <a:gd name="T13" fmla="*/ 58663656 h 609"/>
              <a:gd name="T14" fmla="*/ 181024141 w 608"/>
              <a:gd name="T15" fmla="*/ 26916367 h 609"/>
              <a:gd name="T16" fmla="*/ 210098780 w 608"/>
              <a:gd name="T17" fmla="*/ 36578211 h 609"/>
              <a:gd name="T18" fmla="*/ 200407234 w 608"/>
              <a:gd name="T19" fmla="*/ 209808379 h 609"/>
              <a:gd name="T20" fmla="*/ 190715687 w 608"/>
              <a:gd name="T21" fmla="*/ 77988302 h 609"/>
              <a:gd name="T22" fmla="*/ 19383093 w 608"/>
              <a:gd name="T23" fmla="*/ 190139353 h 609"/>
              <a:gd name="T24" fmla="*/ 190715687 w 608"/>
              <a:gd name="T25" fmla="*/ 77988302 h 609"/>
              <a:gd name="T26" fmla="*/ 65763997 w 608"/>
              <a:gd name="T27" fmla="*/ 146313801 h 609"/>
              <a:gd name="T28" fmla="*/ 78224008 w 608"/>
              <a:gd name="T29" fmla="*/ 136651958 h 609"/>
              <a:gd name="T30" fmla="*/ 85492908 w 608"/>
              <a:gd name="T31" fmla="*/ 129404617 h 609"/>
              <a:gd name="T32" fmla="*/ 90339161 w 608"/>
              <a:gd name="T33" fmla="*/ 121812895 h 609"/>
              <a:gd name="T34" fmla="*/ 83070261 w 608"/>
              <a:gd name="T35" fmla="*/ 112151052 h 609"/>
              <a:gd name="T36" fmla="*/ 75801361 w 608"/>
              <a:gd name="T37" fmla="*/ 116981973 h 609"/>
              <a:gd name="T38" fmla="*/ 73378715 w 608"/>
              <a:gd name="T39" fmla="*/ 124228355 h 609"/>
              <a:gd name="T40" fmla="*/ 63341350 w 608"/>
              <a:gd name="T41" fmla="*/ 116981973 h 609"/>
              <a:gd name="T42" fmla="*/ 73378715 w 608"/>
              <a:gd name="T43" fmla="*/ 102489209 h 609"/>
              <a:gd name="T44" fmla="*/ 90339161 w 608"/>
              <a:gd name="T45" fmla="*/ 102489209 h 609"/>
              <a:gd name="T46" fmla="*/ 100376526 w 608"/>
              <a:gd name="T47" fmla="*/ 112151052 h 609"/>
              <a:gd name="T48" fmla="*/ 102799172 w 608"/>
              <a:gd name="T49" fmla="*/ 126644775 h 609"/>
              <a:gd name="T50" fmla="*/ 92761808 w 608"/>
              <a:gd name="T51" fmla="*/ 139067419 h 609"/>
              <a:gd name="T52" fmla="*/ 80647615 w 608"/>
              <a:gd name="T53" fmla="*/ 146313801 h 609"/>
              <a:gd name="T54" fmla="*/ 102799172 w 608"/>
              <a:gd name="T55" fmla="*/ 151144723 h 609"/>
              <a:gd name="T56" fmla="*/ 58495097 w 608"/>
              <a:gd name="T57" fmla="*/ 161151906 h 609"/>
              <a:gd name="T58" fmla="*/ 65763997 w 608"/>
              <a:gd name="T59" fmla="*/ 146313801 h 609"/>
              <a:gd name="T60" fmla="*/ 122182265 w 608"/>
              <a:gd name="T61" fmla="*/ 151144723 h 609"/>
              <a:gd name="T62" fmla="*/ 131873812 w 608"/>
              <a:gd name="T63" fmla="*/ 151144723 h 609"/>
              <a:gd name="T64" fmla="*/ 136720065 w 608"/>
              <a:gd name="T65" fmla="*/ 146313801 h 609"/>
              <a:gd name="T66" fmla="*/ 136720065 w 608"/>
              <a:gd name="T67" fmla="*/ 136651958 h 609"/>
              <a:gd name="T68" fmla="*/ 131873812 w 608"/>
              <a:gd name="T69" fmla="*/ 131821037 h 609"/>
              <a:gd name="T70" fmla="*/ 122182265 w 608"/>
              <a:gd name="T71" fmla="*/ 131821037 h 609"/>
              <a:gd name="T72" fmla="*/ 107645426 w 608"/>
              <a:gd name="T73" fmla="*/ 136651958 h 609"/>
              <a:gd name="T74" fmla="*/ 146757430 w 608"/>
              <a:gd name="T75" fmla="*/ 102489209 h 609"/>
              <a:gd name="T76" fmla="*/ 122182265 w 608"/>
              <a:gd name="T77" fmla="*/ 112151052 h 609"/>
              <a:gd name="T78" fmla="*/ 119759619 w 608"/>
              <a:gd name="T79" fmla="*/ 126644775 h 609"/>
              <a:gd name="T80" fmla="*/ 131873812 w 608"/>
              <a:gd name="T81" fmla="*/ 121812895 h 609"/>
              <a:gd name="T82" fmla="*/ 146757430 w 608"/>
              <a:gd name="T83" fmla="*/ 126644775 h 609"/>
              <a:gd name="T84" fmla="*/ 151602723 w 608"/>
              <a:gd name="T85" fmla="*/ 141482880 h 609"/>
              <a:gd name="T86" fmla="*/ 144334783 w 608"/>
              <a:gd name="T87" fmla="*/ 155976604 h 609"/>
              <a:gd name="T88" fmla="*/ 129451165 w 608"/>
              <a:gd name="T89" fmla="*/ 163568326 h 609"/>
              <a:gd name="T90" fmla="*/ 112490719 w 608"/>
              <a:gd name="T91" fmla="*/ 158736445 h 609"/>
              <a:gd name="T92" fmla="*/ 107645426 w 608"/>
              <a:gd name="T93" fmla="*/ 143898341 h 609"/>
              <a:gd name="T94" fmla="*/ 122182265 w 608"/>
              <a:gd name="T95" fmla="*/ 151144723 h 609"/>
              <a:gd name="T96" fmla="*/ 156448976 w 608"/>
              <a:gd name="T97" fmla="*/ 46241013 h 609"/>
              <a:gd name="T98" fmla="*/ 146757430 w 608"/>
              <a:gd name="T99" fmla="*/ 9661843 h 609"/>
              <a:gd name="T100" fmla="*/ 166140523 w 608"/>
              <a:gd name="T101" fmla="*/ 9661843 h 609"/>
              <a:gd name="T102" fmla="*/ 156448976 w 608"/>
              <a:gd name="T103" fmla="*/ 46241013 h 609"/>
              <a:gd name="T104" fmla="*/ 53649804 w 608"/>
              <a:gd name="T105" fmla="*/ 46241013 h 609"/>
              <a:gd name="T106" fmla="*/ 43958257 w 608"/>
              <a:gd name="T107" fmla="*/ 9661843 h 609"/>
              <a:gd name="T108" fmla="*/ 63341350 w 608"/>
              <a:gd name="T109" fmla="*/ 9661843 h 609"/>
              <a:gd name="T110" fmla="*/ 53649804 w 608"/>
              <a:gd name="T111" fmla="*/ 46241013 h 60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8" h="609">
                <a:moveTo>
                  <a:pt x="579" y="608"/>
                </a:moveTo>
                <a:lnTo>
                  <a:pt x="579"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20" y="170"/>
                  <a:pt x="155" y="170"/>
                </a:cubicBezTo>
                <a:cubicBezTo>
                  <a:pt x="190"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23" y="141"/>
                  <a:pt x="523" y="106"/>
                </a:cubicBezTo>
                <a:cubicBezTo>
                  <a:pt x="523" y="78"/>
                  <a:pt x="523" y="78"/>
                  <a:pt x="523" y="78"/>
                </a:cubicBezTo>
                <a:cubicBezTo>
                  <a:pt x="579" y="78"/>
                  <a:pt x="579" y="78"/>
                  <a:pt x="579" y="78"/>
                </a:cubicBezTo>
                <a:cubicBezTo>
                  <a:pt x="593" y="78"/>
                  <a:pt x="607" y="92"/>
                  <a:pt x="607" y="106"/>
                </a:cubicBezTo>
                <a:cubicBezTo>
                  <a:pt x="607" y="580"/>
                  <a:pt x="607" y="580"/>
                  <a:pt x="607" y="580"/>
                </a:cubicBezTo>
                <a:cubicBezTo>
                  <a:pt x="607" y="594"/>
                  <a:pt x="593" y="608"/>
                  <a:pt x="579" y="608"/>
                </a:cubicBezTo>
                <a:close/>
                <a:moveTo>
                  <a:pt x="551" y="226"/>
                </a:moveTo>
                <a:lnTo>
                  <a:pt x="551" y="226"/>
                </a:lnTo>
                <a:cubicBezTo>
                  <a:pt x="56" y="226"/>
                  <a:pt x="56" y="226"/>
                  <a:pt x="56" y="226"/>
                </a:cubicBezTo>
                <a:cubicBezTo>
                  <a:pt x="56" y="551"/>
                  <a:pt x="56" y="551"/>
                  <a:pt x="56" y="551"/>
                </a:cubicBezTo>
                <a:cubicBezTo>
                  <a:pt x="551" y="551"/>
                  <a:pt x="551" y="551"/>
                  <a:pt x="551" y="551"/>
                </a:cubicBezTo>
                <a:lnTo>
                  <a:pt x="551" y="226"/>
                </a:lnTo>
                <a:close/>
                <a:moveTo>
                  <a:pt x="190" y="424"/>
                </a:moveTo>
                <a:lnTo>
                  <a:pt x="190" y="424"/>
                </a:lnTo>
                <a:cubicBezTo>
                  <a:pt x="190" y="417"/>
                  <a:pt x="197" y="410"/>
                  <a:pt x="205" y="410"/>
                </a:cubicBezTo>
                <a:cubicBezTo>
                  <a:pt x="212" y="403"/>
                  <a:pt x="219" y="396"/>
                  <a:pt x="226" y="396"/>
                </a:cubicBezTo>
                <a:cubicBezTo>
                  <a:pt x="233" y="389"/>
                  <a:pt x="233" y="389"/>
                  <a:pt x="240" y="382"/>
                </a:cubicBezTo>
                <a:cubicBezTo>
                  <a:pt x="240" y="382"/>
                  <a:pt x="247" y="382"/>
                  <a:pt x="247" y="375"/>
                </a:cubicBezTo>
                <a:cubicBezTo>
                  <a:pt x="254" y="375"/>
                  <a:pt x="254" y="367"/>
                  <a:pt x="261" y="367"/>
                </a:cubicBezTo>
                <a:cubicBezTo>
                  <a:pt x="261" y="360"/>
                  <a:pt x="261" y="353"/>
                  <a:pt x="261" y="353"/>
                </a:cubicBezTo>
                <a:cubicBezTo>
                  <a:pt x="261" y="339"/>
                  <a:pt x="261" y="339"/>
                  <a:pt x="254" y="332"/>
                </a:cubicBezTo>
                <a:cubicBezTo>
                  <a:pt x="254" y="325"/>
                  <a:pt x="247" y="325"/>
                  <a:pt x="240" y="325"/>
                </a:cubicBezTo>
                <a:cubicBezTo>
                  <a:pt x="233" y="325"/>
                  <a:pt x="226" y="325"/>
                  <a:pt x="226" y="325"/>
                </a:cubicBezTo>
                <a:cubicBezTo>
                  <a:pt x="219" y="332"/>
                  <a:pt x="219" y="332"/>
                  <a:pt x="219" y="339"/>
                </a:cubicBezTo>
                <a:cubicBezTo>
                  <a:pt x="212" y="339"/>
                  <a:pt x="212" y="346"/>
                  <a:pt x="212" y="353"/>
                </a:cubicBezTo>
                <a:lnTo>
                  <a:pt x="212" y="360"/>
                </a:lnTo>
                <a:cubicBezTo>
                  <a:pt x="176" y="360"/>
                  <a:pt x="176" y="360"/>
                  <a:pt x="176" y="360"/>
                </a:cubicBezTo>
                <a:cubicBezTo>
                  <a:pt x="176" y="353"/>
                  <a:pt x="176" y="346"/>
                  <a:pt x="183" y="339"/>
                </a:cubicBezTo>
                <a:cubicBezTo>
                  <a:pt x="183" y="325"/>
                  <a:pt x="183" y="318"/>
                  <a:pt x="190" y="311"/>
                </a:cubicBezTo>
                <a:cubicBezTo>
                  <a:pt x="197" y="311"/>
                  <a:pt x="205" y="304"/>
                  <a:pt x="212" y="297"/>
                </a:cubicBezTo>
                <a:cubicBezTo>
                  <a:pt x="219" y="297"/>
                  <a:pt x="226" y="297"/>
                  <a:pt x="240" y="297"/>
                </a:cubicBezTo>
                <a:cubicBezTo>
                  <a:pt x="247" y="297"/>
                  <a:pt x="254" y="297"/>
                  <a:pt x="261" y="297"/>
                </a:cubicBezTo>
                <a:cubicBezTo>
                  <a:pt x="268" y="304"/>
                  <a:pt x="275" y="304"/>
                  <a:pt x="282" y="311"/>
                </a:cubicBezTo>
                <a:cubicBezTo>
                  <a:pt x="282" y="311"/>
                  <a:pt x="290" y="318"/>
                  <a:pt x="290" y="325"/>
                </a:cubicBezTo>
                <a:cubicBezTo>
                  <a:pt x="297" y="332"/>
                  <a:pt x="297" y="339"/>
                  <a:pt x="297" y="346"/>
                </a:cubicBezTo>
                <a:cubicBezTo>
                  <a:pt x="297" y="353"/>
                  <a:pt x="297" y="367"/>
                  <a:pt x="297" y="367"/>
                </a:cubicBezTo>
                <a:cubicBezTo>
                  <a:pt x="290" y="375"/>
                  <a:pt x="290" y="382"/>
                  <a:pt x="282" y="389"/>
                </a:cubicBezTo>
                <a:cubicBezTo>
                  <a:pt x="275" y="389"/>
                  <a:pt x="275" y="396"/>
                  <a:pt x="268" y="403"/>
                </a:cubicBezTo>
                <a:cubicBezTo>
                  <a:pt x="261" y="403"/>
                  <a:pt x="254" y="410"/>
                  <a:pt x="247" y="410"/>
                </a:cubicBezTo>
                <a:cubicBezTo>
                  <a:pt x="240" y="417"/>
                  <a:pt x="240" y="417"/>
                  <a:pt x="233" y="424"/>
                </a:cubicBezTo>
                <a:cubicBezTo>
                  <a:pt x="226" y="431"/>
                  <a:pt x="219" y="431"/>
                  <a:pt x="219" y="438"/>
                </a:cubicBezTo>
                <a:cubicBezTo>
                  <a:pt x="297" y="438"/>
                  <a:pt x="297" y="438"/>
                  <a:pt x="297" y="438"/>
                </a:cubicBezTo>
                <a:cubicBezTo>
                  <a:pt x="297" y="467"/>
                  <a:pt x="297" y="467"/>
                  <a:pt x="297" y="467"/>
                </a:cubicBezTo>
                <a:cubicBezTo>
                  <a:pt x="169" y="467"/>
                  <a:pt x="169" y="467"/>
                  <a:pt x="169" y="467"/>
                </a:cubicBezTo>
                <a:cubicBezTo>
                  <a:pt x="169" y="460"/>
                  <a:pt x="176" y="452"/>
                  <a:pt x="176" y="445"/>
                </a:cubicBezTo>
                <a:cubicBezTo>
                  <a:pt x="176" y="438"/>
                  <a:pt x="183" y="431"/>
                  <a:pt x="190" y="424"/>
                </a:cubicBezTo>
                <a:close/>
                <a:moveTo>
                  <a:pt x="353" y="438"/>
                </a:moveTo>
                <a:lnTo>
                  <a:pt x="353" y="438"/>
                </a:lnTo>
                <a:cubicBezTo>
                  <a:pt x="360" y="445"/>
                  <a:pt x="360" y="445"/>
                  <a:pt x="374" y="445"/>
                </a:cubicBezTo>
                <a:cubicBezTo>
                  <a:pt x="374" y="445"/>
                  <a:pt x="381" y="445"/>
                  <a:pt x="381" y="438"/>
                </a:cubicBezTo>
                <a:cubicBezTo>
                  <a:pt x="388" y="438"/>
                  <a:pt x="388" y="438"/>
                  <a:pt x="395" y="431"/>
                </a:cubicBezTo>
                <a:lnTo>
                  <a:pt x="395" y="424"/>
                </a:lnTo>
                <a:cubicBezTo>
                  <a:pt x="403" y="417"/>
                  <a:pt x="403" y="417"/>
                  <a:pt x="403" y="410"/>
                </a:cubicBezTo>
                <a:cubicBezTo>
                  <a:pt x="403" y="410"/>
                  <a:pt x="403" y="403"/>
                  <a:pt x="395" y="396"/>
                </a:cubicBezTo>
                <a:lnTo>
                  <a:pt x="395" y="389"/>
                </a:lnTo>
                <a:cubicBezTo>
                  <a:pt x="388" y="389"/>
                  <a:pt x="388" y="382"/>
                  <a:pt x="381" y="382"/>
                </a:cubicBezTo>
                <a:lnTo>
                  <a:pt x="374" y="382"/>
                </a:lnTo>
                <a:cubicBezTo>
                  <a:pt x="367" y="382"/>
                  <a:pt x="360" y="382"/>
                  <a:pt x="353" y="382"/>
                </a:cubicBezTo>
                <a:cubicBezTo>
                  <a:pt x="353" y="382"/>
                  <a:pt x="346" y="389"/>
                  <a:pt x="346" y="396"/>
                </a:cubicBezTo>
                <a:cubicBezTo>
                  <a:pt x="311" y="396"/>
                  <a:pt x="311" y="396"/>
                  <a:pt x="311" y="396"/>
                </a:cubicBezTo>
                <a:cubicBezTo>
                  <a:pt x="332" y="297"/>
                  <a:pt x="332" y="297"/>
                  <a:pt x="332" y="297"/>
                </a:cubicBezTo>
                <a:cubicBezTo>
                  <a:pt x="424" y="297"/>
                  <a:pt x="424" y="297"/>
                  <a:pt x="424" y="297"/>
                </a:cubicBezTo>
                <a:cubicBezTo>
                  <a:pt x="424" y="325"/>
                  <a:pt x="424" y="325"/>
                  <a:pt x="424" y="325"/>
                </a:cubicBezTo>
                <a:cubicBezTo>
                  <a:pt x="353" y="325"/>
                  <a:pt x="353" y="325"/>
                  <a:pt x="353" y="325"/>
                </a:cubicBezTo>
                <a:cubicBezTo>
                  <a:pt x="346" y="367"/>
                  <a:pt x="346" y="367"/>
                  <a:pt x="346" y="367"/>
                </a:cubicBezTo>
                <a:cubicBezTo>
                  <a:pt x="353" y="360"/>
                  <a:pt x="360" y="360"/>
                  <a:pt x="367" y="353"/>
                </a:cubicBezTo>
                <a:cubicBezTo>
                  <a:pt x="367" y="353"/>
                  <a:pt x="374" y="353"/>
                  <a:pt x="381" y="353"/>
                </a:cubicBezTo>
                <a:cubicBezTo>
                  <a:pt x="388" y="353"/>
                  <a:pt x="395" y="353"/>
                  <a:pt x="403" y="360"/>
                </a:cubicBezTo>
                <a:cubicBezTo>
                  <a:pt x="410" y="360"/>
                  <a:pt x="417" y="367"/>
                  <a:pt x="424" y="367"/>
                </a:cubicBezTo>
                <a:cubicBezTo>
                  <a:pt x="424" y="375"/>
                  <a:pt x="431" y="382"/>
                  <a:pt x="431" y="389"/>
                </a:cubicBezTo>
                <a:cubicBezTo>
                  <a:pt x="438" y="396"/>
                  <a:pt x="438" y="403"/>
                  <a:pt x="438" y="410"/>
                </a:cubicBezTo>
                <a:cubicBezTo>
                  <a:pt x="438" y="417"/>
                  <a:pt x="431" y="431"/>
                  <a:pt x="431" y="438"/>
                </a:cubicBezTo>
                <a:cubicBezTo>
                  <a:pt x="424" y="445"/>
                  <a:pt x="424" y="452"/>
                  <a:pt x="417" y="452"/>
                </a:cubicBezTo>
                <a:cubicBezTo>
                  <a:pt x="410" y="460"/>
                  <a:pt x="403" y="467"/>
                  <a:pt x="395" y="467"/>
                </a:cubicBezTo>
                <a:cubicBezTo>
                  <a:pt x="388" y="474"/>
                  <a:pt x="381" y="474"/>
                  <a:pt x="374" y="474"/>
                </a:cubicBezTo>
                <a:cubicBezTo>
                  <a:pt x="360" y="474"/>
                  <a:pt x="353" y="474"/>
                  <a:pt x="346" y="467"/>
                </a:cubicBezTo>
                <a:cubicBezTo>
                  <a:pt x="339" y="467"/>
                  <a:pt x="332" y="467"/>
                  <a:pt x="325" y="460"/>
                </a:cubicBezTo>
                <a:cubicBezTo>
                  <a:pt x="325" y="452"/>
                  <a:pt x="318" y="452"/>
                  <a:pt x="311" y="445"/>
                </a:cubicBezTo>
                <a:cubicBezTo>
                  <a:pt x="311" y="438"/>
                  <a:pt x="311" y="424"/>
                  <a:pt x="311" y="417"/>
                </a:cubicBezTo>
                <a:cubicBezTo>
                  <a:pt x="346" y="417"/>
                  <a:pt x="346" y="417"/>
                  <a:pt x="346" y="417"/>
                </a:cubicBezTo>
                <a:cubicBezTo>
                  <a:pt x="346" y="424"/>
                  <a:pt x="346" y="431"/>
                  <a:pt x="353" y="438"/>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73" y="0"/>
                  <a:pt x="480" y="14"/>
                  <a:pt x="480" y="28"/>
                </a:cubicBezTo>
                <a:cubicBezTo>
                  <a:pt x="480" y="106"/>
                  <a:pt x="480" y="106"/>
                  <a:pt x="480" y="106"/>
                </a:cubicBezTo>
                <a:cubicBezTo>
                  <a:pt x="480" y="120"/>
                  <a:pt x="473" y="134"/>
                  <a:pt x="452" y="134"/>
                </a:cubicBezTo>
                <a:close/>
                <a:moveTo>
                  <a:pt x="155" y="134"/>
                </a:moveTo>
                <a:lnTo>
                  <a:pt x="155" y="134"/>
                </a:lnTo>
                <a:cubicBezTo>
                  <a:pt x="134" y="134"/>
                  <a:pt x="127" y="120"/>
                  <a:pt x="127" y="106"/>
                </a:cubicBezTo>
                <a:cubicBezTo>
                  <a:pt x="127" y="28"/>
                  <a:pt x="127" y="28"/>
                  <a:pt x="127" y="28"/>
                </a:cubicBezTo>
                <a:cubicBezTo>
                  <a:pt x="127" y="14"/>
                  <a:pt x="134" y="0"/>
                  <a:pt x="155" y="0"/>
                </a:cubicBezTo>
                <a:cubicBezTo>
                  <a:pt x="169" y="0"/>
                  <a:pt x="183" y="14"/>
                  <a:pt x="183" y="28"/>
                </a:cubicBezTo>
                <a:cubicBezTo>
                  <a:pt x="183" y="106"/>
                  <a:pt x="183" y="106"/>
                  <a:pt x="183" y="106"/>
                </a:cubicBezTo>
                <a:cubicBezTo>
                  <a:pt x="183" y="120"/>
                  <a:pt x="169" y="134"/>
                  <a:pt x="155" y="134"/>
                </a:cubicBezTo>
                <a:close/>
              </a:path>
            </a:pathLst>
          </a:custGeom>
          <a:solidFill>
            <a:schemeClr val="bg1"/>
          </a:solidFill>
          <a:ln>
            <a:noFill/>
          </a:ln>
        </p:spPr>
        <p:txBody>
          <a:bodyPr wrap="none" anchor="ctr"/>
          <a:lstStyle/>
          <a:p>
            <a:endParaRPr lang="en-US" sz="1800" dirty="0">
              <a:solidFill>
                <a:schemeClr val="bg1"/>
              </a:solidFill>
            </a:endParaRPr>
          </a:p>
        </p:txBody>
      </p:sp>
      <p:sp>
        <p:nvSpPr>
          <p:cNvPr id="5" name="TextBox 4"/>
          <p:cNvSpPr txBox="1"/>
          <p:nvPr/>
        </p:nvSpPr>
        <p:spPr>
          <a:xfrm>
            <a:off x="1730049" y="2609874"/>
            <a:ext cx="5411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914378"/>
            <a:r>
              <a:rPr lang="en-US" sz="1800" b="1" dirty="0">
                <a:solidFill>
                  <a:srgbClr val="FFFFFF"/>
                </a:solidFill>
              </a:rPr>
              <a:t>10.1</a:t>
            </a:r>
          </a:p>
        </p:txBody>
      </p:sp>
      <p:sp>
        <p:nvSpPr>
          <p:cNvPr id="6" name="Rectangle 5"/>
          <p:cNvSpPr/>
          <p:nvPr/>
        </p:nvSpPr>
        <p:spPr>
          <a:xfrm rot="20507316">
            <a:off x="4980119" y="961765"/>
            <a:ext cx="885179" cy="400110"/>
          </a:xfrm>
          <a:prstGeom prst="rect">
            <a:avLst/>
          </a:prstGeom>
        </p:spPr>
        <p:txBody>
          <a:bodyPr wrap="none">
            <a:spAutoFit/>
          </a:bodyPr>
          <a:lstStyle/>
          <a:p>
            <a:r>
              <a:rPr lang="en-US" sz="2000" dirty="0">
                <a:solidFill>
                  <a:srgbClr val="FF6600"/>
                </a:solidFill>
                <a:latin typeface="Marker Felt"/>
                <a:ea typeface="ＭＳ Ｐゴシック" charset="0"/>
                <a:cs typeface="Marker Felt"/>
                <a:sym typeface="Lato Light" charset="0"/>
              </a:rPr>
              <a:t>VERY</a:t>
            </a:r>
            <a:endParaRPr lang="en-US" sz="2000" dirty="0">
              <a:solidFill>
                <a:srgbClr val="FF6600"/>
              </a:solidFill>
              <a:latin typeface="Marker Felt"/>
              <a:cs typeface="Marker Felt"/>
            </a:endParaRPr>
          </a:p>
        </p:txBody>
      </p:sp>
      <p:sp>
        <p:nvSpPr>
          <p:cNvPr id="26" name="Rectangle 25"/>
          <p:cNvSpPr/>
          <p:nvPr/>
        </p:nvSpPr>
        <p:spPr>
          <a:xfrm rot="20507316">
            <a:off x="5208227" y="844177"/>
            <a:ext cx="333746" cy="400110"/>
          </a:xfrm>
          <a:prstGeom prst="rect">
            <a:avLst/>
          </a:prstGeom>
        </p:spPr>
        <p:txBody>
          <a:bodyPr wrap="none">
            <a:spAutoFit/>
          </a:bodyPr>
          <a:lstStyle/>
          <a:p>
            <a:r>
              <a:rPr lang="en-US" sz="2000" b="1" dirty="0">
                <a:solidFill>
                  <a:srgbClr val="FF6600"/>
                </a:solidFill>
                <a:latin typeface="Marker Felt"/>
                <a:ea typeface="ＭＳ Ｐゴシック" charset="0"/>
                <a:cs typeface="Marker Felt"/>
                <a:sym typeface="Lato Light" charset="0"/>
              </a:rPr>
              <a:t>^</a:t>
            </a:r>
            <a:endParaRPr lang="en-US" sz="2000" b="1" dirty="0">
              <a:solidFill>
                <a:srgbClr val="FF6600"/>
              </a:solidFill>
              <a:latin typeface="Marker Felt"/>
              <a:cs typeface="Marker Felt"/>
            </a:endParaRPr>
          </a:p>
        </p:txBody>
      </p:sp>
      <p:sp>
        <p:nvSpPr>
          <p:cNvPr id="15" name="Shape 128"/>
          <p:cNvSpPr>
            <a:spLocks noGrp="1"/>
          </p:cNvSpPr>
          <p:nvPr>
            <p:ph type="sldNum" sz="quarter" idx="4294967295"/>
          </p:nvPr>
        </p:nvSpPr>
        <p:spPr>
          <a:xfrm>
            <a:off x="8739960" y="4934121"/>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54</a:t>
            </a:r>
            <a:endParaRPr dirty="0"/>
          </a:p>
        </p:txBody>
      </p:sp>
    </p:spTree>
    <p:extLst>
      <p:ext uri="{BB962C8B-B14F-4D97-AF65-F5344CB8AC3E}">
        <p14:creationId xmlns:p14="http://schemas.microsoft.com/office/powerpoint/2010/main" val="345829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4801" y="2459831"/>
            <a:ext cx="5568462" cy="1226344"/>
          </a:xfrm>
        </p:spPr>
        <p:txBody>
          <a:bodyPr/>
          <a:lstStyle/>
          <a:p>
            <a:pPr>
              <a:buNone/>
            </a:pPr>
            <a:r>
              <a:rPr lang="en-US" dirty="0">
                <a:latin typeface="Calibri" panose="020F0502020204030204" pitchFamily="34" charset="0"/>
              </a:rPr>
              <a:t>Additional features</a:t>
            </a:r>
            <a:endParaRPr lang="en-US" baseline="0" dirty="0">
              <a:latin typeface="Calibri" panose="020F0502020204030204" pitchFamily="34" charset="0"/>
            </a:endParaRPr>
          </a:p>
        </p:txBody>
      </p:sp>
      <p:sp>
        <p:nvSpPr>
          <p:cNvPr id="3" name="Text Placeholder 2"/>
          <p:cNvSpPr>
            <a:spLocks noGrp="1"/>
          </p:cNvSpPr>
          <p:nvPr>
            <p:ph type="body" sz="quarter" idx="11"/>
          </p:nvPr>
        </p:nvSpPr>
        <p:spPr>
          <a:xfrm>
            <a:off x="304802" y="3738563"/>
            <a:ext cx="5568461" cy="1173956"/>
          </a:xfrm>
        </p:spPr>
        <p:txBody>
          <a:bodyPr/>
          <a:lstStyle/>
          <a:p>
            <a:pPr marL="0" indent="0">
              <a:buNone/>
            </a:pPr>
            <a:r>
              <a:rPr lang="en-US" dirty="0">
                <a:latin typeface="Calibri" panose="020F0502020204030204" pitchFamily="34" charset="0"/>
              </a:rPr>
              <a:t>From </a:t>
            </a:r>
            <a:r>
              <a:rPr lang="en-US" dirty="0" smtClean="0">
                <a:latin typeface="Calibri" panose="020F0502020204030204" pitchFamily="34" charset="0"/>
              </a:rPr>
              <a:t>Developer </a:t>
            </a:r>
            <a:r>
              <a:rPr lang="en-US" dirty="0">
                <a:latin typeface="Calibri" panose="020F0502020204030204" pitchFamily="34" charset="0"/>
              </a:rPr>
              <a:t>Productivity to </a:t>
            </a:r>
            <a:r>
              <a:rPr lang="en-US" dirty="0" smtClean="0">
                <a:latin typeface="Calibri" panose="020F0502020204030204" pitchFamily="34" charset="0"/>
              </a:rPr>
              <a:t>Quality</a:t>
            </a:r>
            <a:endParaRPr lang="en-US" dirty="0">
              <a:latin typeface="Calibri" panose="020F0502020204030204" pitchFamily="34" charset="0"/>
            </a:endParaRPr>
          </a:p>
        </p:txBody>
      </p:sp>
      <p:sp>
        <p:nvSpPr>
          <p:cNvPr id="5" name="Rectangle 4"/>
          <p:cNvSpPr/>
          <p:nvPr/>
        </p:nvSpPr>
        <p:spPr>
          <a:xfrm>
            <a:off x="2447657" y="4091568"/>
            <a:ext cx="2457084" cy="89186"/>
          </a:xfrm>
          <a:prstGeom prst="rect">
            <a:avLst/>
          </a:prstGeom>
          <a:solidFill>
            <a:srgbClr val="E11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904741" y="4091568"/>
            <a:ext cx="2447658" cy="89186"/>
          </a:xfrm>
          <a:prstGeom prst="rect">
            <a:avLst/>
          </a:prstGeom>
          <a:solidFill>
            <a:srgbClr val="325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4091568"/>
            <a:ext cx="2447658" cy="89186"/>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srcRect l="11237"/>
          <a:stretch/>
        </p:blipFill>
        <p:spPr>
          <a:xfrm>
            <a:off x="0" y="0"/>
            <a:ext cx="5722144" cy="3226012"/>
          </a:xfrm>
          <a:prstGeom prst="rect">
            <a:avLst/>
          </a:prstGeom>
        </p:spPr>
      </p:pic>
    </p:spTree>
    <p:extLst>
      <p:ext uri="{BB962C8B-B14F-4D97-AF65-F5344CB8AC3E}">
        <p14:creationId xmlns:p14="http://schemas.microsoft.com/office/powerpoint/2010/main" val="7946771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991" y="194997"/>
            <a:ext cx="7506031" cy="690828"/>
          </a:xfrm>
        </p:spPr>
        <p:txBody>
          <a:bodyPr>
            <a:normAutofit/>
          </a:bodyPr>
          <a:lstStyle/>
          <a:p>
            <a:r>
              <a:rPr lang="en-US" baseline="0" dirty="0" smtClean="0">
                <a:latin typeface="Calibri" panose="020F0502020204030204" pitchFamily="34" charset="0"/>
              </a:rPr>
              <a:t>10 Seattle IDE Productivity Enhancements</a:t>
            </a:r>
            <a:endParaRPr lang="en-US" baseline="0" dirty="0">
              <a:latin typeface="Calibri" panose="020F0502020204030204" pitchFamily="34" charset="0"/>
            </a:endParaRPr>
          </a:p>
        </p:txBody>
      </p:sp>
      <p:sp>
        <p:nvSpPr>
          <p:cNvPr id="5" name="Text Placeholder 4"/>
          <p:cNvSpPr>
            <a:spLocks noGrp="1"/>
          </p:cNvSpPr>
          <p:nvPr>
            <p:ph type="body" idx="1"/>
          </p:nvPr>
        </p:nvSpPr>
        <p:spPr>
          <a:xfrm>
            <a:off x="465992" y="3915177"/>
            <a:ext cx="7069016" cy="878830"/>
          </a:xfrm>
        </p:spPr>
        <p:txBody>
          <a:bodyPr>
            <a:normAutofit/>
          </a:bodyPr>
          <a:lstStyle/>
          <a:p>
            <a:r>
              <a:rPr lang="en-US" baseline="0" dirty="0" smtClean="0">
                <a:latin typeface="Calibri" panose="020F0502020204030204" pitchFamily="34" charset="0"/>
              </a:rPr>
              <a:t>Twice the memory, Object Inspector, productivity features, multi-monitor support…</a:t>
            </a:r>
            <a:endParaRPr lang="en-US" baseline="0" dirty="0">
              <a:latin typeface="Calibri" panose="020F0502020204030204" pitchFamily="34" charset="0"/>
            </a:endParaRPr>
          </a:p>
        </p:txBody>
      </p:sp>
      <p:pic>
        <p:nvPicPr>
          <p:cNvPr id="6" name="Picture 5"/>
          <p:cNvPicPr>
            <a:picLocks noChangeAspect="1"/>
          </p:cNvPicPr>
          <p:nvPr/>
        </p:nvPicPr>
        <p:blipFill>
          <a:blip r:embed="rId2"/>
          <a:stretch>
            <a:fillRect/>
          </a:stretch>
        </p:blipFill>
        <p:spPr>
          <a:xfrm>
            <a:off x="4279135" y="961085"/>
            <a:ext cx="5129954" cy="3500796"/>
          </a:xfrm>
          <a:prstGeom prst="rect">
            <a:avLst/>
          </a:prstGeom>
        </p:spPr>
      </p:pic>
      <p:pic>
        <p:nvPicPr>
          <p:cNvPr id="7" name="Picture 6"/>
          <p:cNvPicPr>
            <a:picLocks noChangeAspect="1"/>
          </p:cNvPicPr>
          <p:nvPr/>
        </p:nvPicPr>
        <p:blipFill>
          <a:blip r:embed="rId3"/>
          <a:stretch>
            <a:fillRect/>
          </a:stretch>
        </p:blipFill>
        <p:spPr>
          <a:xfrm>
            <a:off x="720279" y="961085"/>
            <a:ext cx="2881817" cy="2450295"/>
          </a:xfrm>
          <a:prstGeom prst="rect">
            <a:avLst/>
          </a:prstGeom>
        </p:spPr>
      </p:pic>
      <p:sp>
        <p:nvSpPr>
          <p:cNvPr id="8"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56</a:t>
            </a:r>
          </a:p>
        </p:txBody>
      </p:sp>
    </p:spTree>
    <p:extLst>
      <p:ext uri="{BB962C8B-B14F-4D97-AF65-F5344CB8AC3E}">
        <p14:creationId xmlns:p14="http://schemas.microsoft.com/office/powerpoint/2010/main" val="1681699149"/>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991" y="194997"/>
            <a:ext cx="7792183" cy="690830"/>
          </a:xfrm>
        </p:spPr>
        <p:txBody>
          <a:bodyPr>
            <a:normAutofit/>
          </a:bodyPr>
          <a:lstStyle/>
          <a:p>
            <a:r>
              <a:rPr lang="en-US" baseline="0" dirty="0" smtClean="0">
                <a:latin typeface="Calibri" panose="020F0502020204030204" pitchFamily="34" charset="0"/>
              </a:rPr>
              <a:t>10.1 berlin Productivity enhancements (I)</a:t>
            </a:r>
            <a:endParaRPr lang="en-US" baseline="0" dirty="0">
              <a:latin typeface="Calibri" panose="020F0502020204030204" pitchFamily="34" charset="0"/>
            </a:endParaRPr>
          </a:p>
        </p:txBody>
      </p:sp>
      <p:sp>
        <p:nvSpPr>
          <p:cNvPr id="3" name="Content Placeholder 2"/>
          <p:cNvSpPr>
            <a:spLocks noGrp="1"/>
          </p:cNvSpPr>
          <p:nvPr>
            <p:ph type="body" idx="1"/>
          </p:nvPr>
        </p:nvSpPr>
        <p:spPr/>
        <p:txBody>
          <a:bodyPr>
            <a:normAutofit/>
          </a:bodyPr>
          <a:lstStyle/>
          <a:p>
            <a:r>
              <a:rPr lang="en-US" sz="2400" dirty="0" smtClean="0">
                <a:latin typeface="Calibri" panose="020F0502020204030204" pitchFamily="34" charset="0"/>
              </a:rPr>
              <a:t>Areas we already covered…</a:t>
            </a:r>
          </a:p>
          <a:p>
            <a:pPr lvl="1"/>
            <a:r>
              <a:rPr lang="en-US" sz="2000" dirty="0" smtClean="0">
                <a:latin typeface="Calibri" panose="020F0502020204030204" pitchFamily="34" charset="0"/>
              </a:rPr>
              <a:t>The new installer and the enhanced </a:t>
            </a:r>
            <a:r>
              <a:rPr lang="en-US" sz="2000" dirty="0">
                <a:latin typeface="Calibri" panose="020F0502020204030204" pitchFamily="34" charset="0"/>
              </a:rPr>
              <a:t>GetIt Package </a:t>
            </a:r>
            <a:r>
              <a:rPr lang="en-US" sz="2000" dirty="0" smtClean="0">
                <a:latin typeface="Calibri" panose="020F0502020204030204" pitchFamily="34" charset="0"/>
              </a:rPr>
              <a:t>Manager</a:t>
            </a:r>
          </a:p>
          <a:p>
            <a:pPr lvl="1"/>
            <a:r>
              <a:rPr lang="en-US" sz="2000" dirty="0" smtClean="0">
                <a:latin typeface="Calibri" panose="020F0502020204030204" pitchFamily="34" charset="0"/>
              </a:rPr>
              <a:t>The FireUI </a:t>
            </a:r>
            <a:r>
              <a:rPr lang="en-US" sz="2000" dirty="0">
                <a:latin typeface="Calibri" panose="020F0502020204030204" pitchFamily="34" charset="0"/>
              </a:rPr>
              <a:t>App Preview on Device</a:t>
            </a:r>
          </a:p>
          <a:p>
            <a:endParaRPr lang="en-US" dirty="0">
              <a:latin typeface="Calibri" panose="020F0502020204030204" pitchFamily="34" charset="0"/>
            </a:endParaRPr>
          </a:p>
          <a:p>
            <a:r>
              <a:rPr lang="en-US" sz="2400" dirty="0" smtClean="0">
                <a:latin typeface="Calibri" panose="020F0502020204030204" pitchFamily="34" charset="0"/>
              </a:rPr>
              <a:t>New </a:t>
            </a:r>
            <a:r>
              <a:rPr lang="en-US" sz="2400" dirty="0">
                <a:latin typeface="Calibri" panose="020F0502020204030204" pitchFamily="34" charset="0"/>
              </a:rPr>
              <a:t>minimalistic welcome </a:t>
            </a:r>
            <a:r>
              <a:rPr lang="en-US" sz="2400" dirty="0" smtClean="0">
                <a:latin typeface="Calibri" panose="020F0502020204030204" pitchFamily="34" charset="0"/>
              </a:rPr>
              <a:t>page</a:t>
            </a:r>
          </a:p>
          <a:p>
            <a:r>
              <a:rPr lang="en-US" sz="2400" baseline="0" dirty="0" smtClean="0">
                <a:latin typeface="Calibri" panose="020F0502020204030204" pitchFamily="34" charset="0"/>
              </a:rPr>
              <a:t>Separate form designer for VCL and FMX</a:t>
            </a:r>
            <a:endParaRPr lang="en-US" sz="2400" baseline="0" dirty="0">
              <a:latin typeface="Calibri" panose="020F0502020204030204" pitchFamily="34" charset="0"/>
            </a:endParaRPr>
          </a:p>
          <a:p>
            <a:pPr lvl="1"/>
            <a:r>
              <a:rPr lang="en-US" sz="2000" baseline="0" dirty="0" smtClean="0">
                <a:latin typeface="Calibri" panose="020F0502020204030204" pitchFamily="34" charset="0"/>
              </a:rPr>
              <a:t>Optional</a:t>
            </a:r>
            <a:r>
              <a:rPr lang="en-US" sz="2000" baseline="0" dirty="0">
                <a:latin typeface="Calibri" panose="020F0502020204030204" pitchFamily="34" charset="0"/>
              </a:rPr>
              <a:t>, great for </a:t>
            </a:r>
            <a:r>
              <a:rPr lang="en-US" sz="2000" baseline="0" dirty="0" smtClean="0">
                <a:latin typeface="Calibri" panose="020F0502020204030204" pitchFamily="34" charset="0"/>
              </a:rPr>
              <a:t>multi-monitor</a:t>
            </a:r>
          </a:p>
          <a:p>
            <a:r>
              <a:rPr lang="en-US" sz="2400" baseline="0" dirty="0" smtClean="0">
                <a:latin typeface="Calibri" panose="020F0502020204030204" pitchFamily="34" charset="0"/>
              </a:rPr>
              <a:t>HighDPI support improvements</a:t>
            </a:r>
          </a:p>
          <a:p>
            <a:r>
              <a:rPr lang="en-US" sz="2400" dirty="0">
                <a:latin typeface="Calibri" panose="020F0502020204030204" pitchFamily="34" charset="0"/>
              </a:rPr>
              <a:t>Visual Live Bindings improvements</a:t>
            </a:r>
          </a:p>
          <a:p>
            <a:pPr lvl="1"/>
            <a:endParaRPr lang="en-US" baseline="0" dirty="0" smtClean="0">
              <a:latin typeface="Calibri" panose="020F0502020204030204" pitchFamily="34" charset="0"/>
            </a:endParaRPr>
          </a:p>
        </p:txBody>
      </p:sp>
      <p:sp>
        <p:nvSpPr>
          <p:cNvPr id="4"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57</a:t>
            </a:r>
          </a:p>
        </p:txBody>
      </p:sp>
    </p:spTree>
    <p:extLst>
      <p:ext uri="{BB962C8B-B14F-4D97-AF65-F5344CB8AC3E}">
        <p14:creationId xmlns:p14="http://schemas.microsoft.com/office/powerpoint/2010/main" val="3360991572"/>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992" y="194997"/>
            <a:ext cx="1998602" cy="1669522"/>
          </a:xfrm>
        </p:spPr>
        <p:txBody>
          <a:bodyPr/>
          <a:lstStyle/>
          <a:p>
            <a:r>
              <a:rPr lang="en-US" dirty="0" smtClean="0"/>
              <a:t>Floating vcl form designer</a:t>
            </a:r>
            <a:endParaRPr lang="en-US" dirty="0"/>
          </a:p>
        </p:txBody>
      </p:sp>
      <p:sp>
        <p:nvSpPr>
          <p:cNvPr id="3" name="Text Placeholder 2"/>
          <p:cNvSpPr>
            <a:spLocks noGrp="1"/>
          </p:cNvSpPr>
          <p:nvPr>
            <p:ph type="body" idx="1"/>
          </p:nvPr>
        </p:nvSpPr>
        <p:spPr>
          <a:xfrm>
            <a:off x="465992" y="1921669"/>
            <a:ext cx="1998602" cy="2872339"/>
          </a:xfrm>
        </p:spPr>
        <p:txBody>
          <a:bodyPr/>
          <a:lstStyle/>
          <a:p>
            <a:r>
              <a:rPr lang="en-US" dirty="0"/>
              <a:t>Edit code and design side by side</a:t>
            </a:r>
          </a:p>
          <a:p>
            <a:r>
              <a:rPr lang="en-US" dirty="0" smtClean="0"/>
              <a:t>Great for multi-monitor systems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185" y="540412"/>
            <a:ext cx="6468815" cy="3936924"/>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58</a:t>
            </a:r>
          </a:p>
        </p:txBody>
      </p:sp>
    </p:spTree>
    <p:extLst>
      <p:ext uri="{BB962C8B-B14F-4D97-AF65-F5344CB8AC3E}">
        <p14:creationId xmlns:p14="http://schemas.microsoft.com/office/powerpoint/2010/main" val="859502787"/>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alibri" panose="020F0502020204030204" pitchFamily="34" charset="0"/>
              </a:rPr>
              <a:t>10.1 berlin Productivity enhancements (</a:t>
            </a:r>
            <a:r>
              <a:rPr lang="en-US" dirty="0" smtClean="0">
                <a:latin typeface="Calibri" panose="020F0502020204030204" pitchFamily="34" charset="0"/>
              </a:rPr>
              <a:t>II)</a:t>
            </a:r>
            <a:endParaRPr lang="en-US" dirty="0"/>
          </a:p>
        </p:txBody>
      </p:sp>
      <p:sp>
        <p:nvSpPr>
          <p:cNvPr id="3" name="Text Placeholder 2"/>
          <p:cNvSpPr>
            <a:spLocks noGrp="1"/>
          </p:cNvSpPr>
          <p:nvPr>
            <p:ph type="body" idx="1"/>
          </p:nvPr>
        </p:nvSpPr>
        <p:spPr>
          <a:xfrm>
            <a:off x="474785" y="1114425"/>
            <a:ext cx="8075901" cy="3508133"/>
          </a:xfrm>
        </p:spPr>
        <p:txBody>
          <a:bodyPr>
            <a:normAutofit/>
          </a:bodyPr>
          <a:lstStyle/>
          <a:p>
            <a:r>
              <a:rPr lang="en-US" sz="2400" dirty="0" smtClean="0">
                <a:latin typeface="Calibri" panose="020F0502020204030204" pitchFamily="34" charset="0"/>
              </a:rPr>
              <a:t>New </a:t>
            </a:r>
            <a:r>
              <a:rPr lang="en-US" sz="2400" dirty="0">
                <a:latin typeface="Calibri" panose="020F0502020204030204" pitchFamily="34" charset="0"/>
              </a:rPr>
              <a:t>Structure View parser for C</a:t>
            </a:r>
            <a:r>
              <a:rPr lang="en-US" sz="2400" dirty="0" smtClean="0">
                <a:latin typeface="Calibri" panose="020F0502020204030204" pitchFamily="34" charset="0"/>
              </a:rPr>
              <a:t>++</a:t>
            </a:r>
          </a:p>
          <a:p>
            <a:pPr lvl="1"/>
            <a:r>
              <a:rPr lang="en-US" sz="2000" dirty="0" smtClean="0">
                <a:latin typeface="Calibri" panose="020F0502020204030204" pitchFamily="34" charset="0"/>
              </a:rPr>
              <a:t>Based </a:t>
            </a:r>
            <a:r>
              <a:rPr lang="en-US" sz="2000" dirty="0">
                <a:latin typeface="Calibri" panose="020F0502020204030204" pitchFamily="34" charset="0"/>
              </a:rPr>
              <a:t>on the C++ 11 language specification</a:t>
            </a:r>
          </a:p>
          <a:p>
            <a:pPr lvl="1"/>
            <a:r>
              <a:rPr lang="en-US" sz="2000" dirty="0">
                <a:latin typeface="Calibri" panose="020F0502020204030204" pitchFamily="34" charset="0"/>
              </a:rPr>
              <a:t>IDE shows header dependencies for CLANG-based 32bit C++ compiler</a:t>
            </a:r>
          </a:p>
          <a:p>
            <a:r>
              <a:rPr lang="en-US" dirty="0" smtClean="0">
                <a:latin typeface="Calibri" panose="020F0502020204030204" pitchFamily="34" charset="0"/>
              </a:rPr>
              <a:t>Bookmarks stack</a:t>
            </a:r>
          </a:p>
          <a:p>
            <a:r>
              <a:rPr lang="en-US" dirty="0" smtClean="0">
                <a:latin typeface="Calibri" panose="020F0502020204030204" pitchFamily="34" charset="0"/>
              </a:rPr>
              <a:t>Selection “syntactic” expansion (Ctrl+W)</a:t>
            </a:r>
            <a:endParaRPr lang="en-US" dirty="0">
              <a:latin typeface="Calibri" panose="020F0502020204030204" pitchFamily="34" charset="0"/>
            </a:endParaRPr>
          </a:p>
          <a:p>
            <a:r>
              <a:rPr lang="en-US" dirty="0" smtClean="0">
                <a:latin typeface="Calibri" panose="020F0502020204030204" pitchFamily="34" charset="0"/>
              </a:rPr>
              <a:t>File </a:t>
            </a:r>
            <a:r>
              <a:rPr lang="en-US" dirty="0">
                <a:latin typeface="Calibri" panose="020F0502020204030204" pitchFamily="34" charset="0"/>
              </a:rPr>
              <a:t>associations in the </a:t>
            </a:r>
            <a:r>
              <a:rPr lang="en-US" dirty="0" smtClean="0">
                <a:latin typeface="Calibri" panose="020F0502020204030204" pitchFamily="34" charset="0"/>
              </a:rPr>
              <a:t>Options dialog</a:t>
            </a:r>
          </a:p>
          <a:p>
            <a:r>
              <a:rPr lang="en-US" dirty="0">
                <a:latin typeface="Calibri" panose="020F0502020204030204" pitchFamily="34" charset="0"/>
              </a:rPr>
              <a:t>Delphi Methods Toxicity </a:t>
            </a:r>
            <a:r>
              <a:rPr lang="en-US" dirty="0" smtClean="0">
                <a:latin typeface="Calibri" panose="020F0502020204030204" pitchFamily="34" charset="0"/>
              </a:rPr>
              <a:t>metrics</a:t>
            </a:r>
            <a:endParaRPr lang="en-US" dirty="0">
              <a:latin typeface="Calibri" panose="020F0502020204030204" pitchFamily="34" charset="0"/>
            </a:endParaRPr>
          </a:p>
          <a:p>
            <a:endParaRPr lang="en-US" dirty="0">
              <a:latin typeface="Calibri" panose="020F0502020204030204" pitchFamily="34"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948" y="3614738"/>
            <a:ext cx="6392046" cy="1236418"/>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59</a:t>
            </a:r>
          </a:p>
        </p:txBody>
      </p:sp>
    </p:spTree>
    <p:extLst>
      <p:ext uri="{BB962C8B-B14F-4D97-AF65-F5344CB8AC3E}">
        <p14:creationId xmlns:p14="http://schemas.microsoft.com/office/powerpoint/2010/main" val="23415754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en-US" dirty="0" smtClean="0">
                <a:latin typeface="Calibri" panose="020F0502020204030204" pitchFamily="34" charset="0"/>
              </a:rPr>
              <a:t>What is RAD Studio?</a:t>
            </a:r>
          </a:p>
        </p:txBody>
      </p:sp>
      <p:sp>
        <p:nvSpPr>
          <p:cNvPr id="20482" name="Content Placeholder 2"/>
          <p:cNvSpPr>
            <a:spLocks noGrp="1"/>
          </p:cNvSpPr>
          <p:nvPr>
            <p:ph type="body" idx="1"/>
          </p:nvPr>
        </p:nvSpPr>
        <p:spPr/>
        <p:txBody>
          <a:bodyPr>
            <a:normAutofit/>
          </a:bodyPr>
          <a:lstStyle/>
          <a:p>
            <a:r>
              <a:rPr lang="en-US" dirty="0">
                <a:latin typeface="Calibri" panose="020F0502020204030204" pitchFamily="34" charset="0"/>
              </a:rPr>
              <a:t>The fastest way to develop cross-platform Native Apps with flexible Cloud services and broad IoT connectivity</a:t>
            </a:r>
          </a:p>
        </p:txBody>
      </p:sp>
      <p:sp>
        <p:nvSpPr>
          <p:cNvPr id="11" name="Freeform 10"/>
          <p:cNvSpPr/>
          <p:nvPr/>
        </p:nvSpPr>
        <p:spPr>
          <a:xfrm>
            <a:off x="1591735" y="3136900"/>
            <a:ext cx="541867" cy="922867"/>
          </a:xfrm>
          <a:custGeom>
            <a:avLst/>
            <a:gdLst>
              <a:gd name="connsiteX0" fmla="*/ 541867 w 541867"/>
              <a:gd name="connsiteY0" fmla="*/ 0 h 922867"/>
              <a:gd name="connsiteX1" fmla="*/ 241300 w 541867"/>
              <a:gd name="connsiteY1" fmla="*/ 0 h 922867"/>
              <a:gd name="connsiteX2" fmla="*/ 241300 w 541867"/>
              <a:gd name="connsiteY2" fmla="*/ 922867 h 922867"/>
              <a:gd name="connsiteX3" fmla="*/ 0 w 541867"/>
              <a:gd name="connsiteY3" fmla="*/ 922867 h 922867"/>
              <a:gd name="connsiteX4" fmla="*/ 8467 w 541867"/>
              <a:gd name="connsiteY4" fmla="*/ 914400 h 922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867" h="922867">
                <a:moveTo>
                  <a:pt x="541867" y="0"/>
                </a:moveTo>
                <a:lnTo>
                  <a:pt x="241300" y="0"/>
                </a:lnTo>
                <a:lnTo>
                  <a:pt x="241300" y="922867"/>
                </a:lnTo>
                <a:lnTo>
                  <a:pt x="0" y="922867"/>
                </a:lnTo>
                <a:lnTo>
                  <a:pt x="8467" y="914400"/>
                </a:lnTo>
              </a:path>
            </a:pathLst>
          </a:cu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941299" y="3128617"/>
            <a:ext cx="499677" cy="49106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p:cNvCxnSpPr/>
          <p:nvPr/>
        </p:nvCxnSpPr>
        <p:spPr>
          <a:xfrm>
            <a:off x="1393078" y="3157877"/>
            <a:ext cx="4190" cy="660781"/>
          </a:xfrm>
          <a:prstGeom prst="line">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4" name="Oval 13"/>
          <p:cNvSpPr/>
          <p:nvPr/>
        </p:nvSpPr>
        <p:spPr>
          <a:xfrm>
            <a:off x="967830" y="2760134"/>
            <a:ext cx="1697566" cy="1638300"/>
          </a:xfrm>
          <a:prstGeom prst="ellipse">
            <a:avLst/>
          </a:prstGeom>
          <a:noFill/>
          <a:ln w="190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Shape 108"/>
          <p:cNvPicPr preferRelativeResize="0"/>
          <p:nvPr/>
        </p:nvPicPr>
        <p:blipFill rotWithShape="1">
          <a:blip r:embed="rId3">
            <a:alphaModFix/>
          </a:blip>
          <a:srcRect/>
          <a:stretch/>
        </p:blipFill>
        <p:spPr>
          <a:xfrm>
            <a:off x="6193315" y="2659686"/>
            <a:ext cx="1835405" cy="1829674"/>
          </a:xfrm>
          <a:prstGeom prst="rect">
            <a:avLst/>
          </a:prstGeom>
          <a:noFill/>
          <a:ln>
            <a:noFill/>
          </a:ln>
        </p:spPr>
      </p:pic>
      <p:grpSp>
        <p:nvGrpSpPr>
          <p:cNvPr id="16" name="Group 15"/>
          <p:cNvGrpSpPr/>
          <p:nvPr/>
        </p:nvGrpSpPr>
        <p:grpSpPr>
          <a:xfrm>
            <a:off x="938539" y="2722549"/>
            <a:ext cx="599528" cy="584199"/>
            <a:chOff x="389467" y="2645834"/>
            <a:chExt cx="817033" cy="787400"/>
          </a:xfrm>
        </p:grpSpPr>
        <p:sp>
          <p:nvSpPr>
            <p:cNvPr id="17" name="Oval 16"/>
            <p:cNvSpPr/>
            <p:nvPr/>
          </p:nvSpPr>
          <p:spPr>
            <a:xfrm>
              <a:off x="389467" y="2645834"/>
              <a:ext cx="817033" cy="7874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Shape 106"/>
            <p:cNvPicPr preferRelativeResize="0"/>
            <p:nvPr/>
          </p:nvPicPr>
          <p:blipFill rotWithShape="1">
            <a:blip r:embed="rId4">
              <a:alphaModFix/>
            </a:blip>
            <a:srcRect/>
            <a:stretch/>
          </p:blipFill>
          <p:spPr>
            <a:xfrm>
              <a:off x="503614" y="2768544"/>
              <a:ext cx="574465" cy="542438"/>
            </a:xfrm>
            <a:prstGeom prst="rect">
              <a:avLst/>
            </a:prstGeom>
            <a:noFill/>
            <a:ln>
              <a:noFill/>
            </a:ln>
          </p:spPr>
        </p:pic>
      </p:grpSp>
      <p:sp>
        <p:nvSpPr>
          <p:cNvPr id="19" name="Oval 18"/>
          <p:cNvSpPr/>
          <p:nvPr/>
        </p:nvSpPr>
        <p:spPr>
          <a:xfrm>
            <a:off x="984234" y="3795713"/>
            <a:ext cx="599528" cy="6027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Shape 110"/>
          <p:cNvPicPr preferRelativeResize="0"/>
          <p:nvPr/>
        </p:nvPicPr>
        <p:blipFill rotWithShape="1">
          <a:blip r:embed="rId5">
            <a:alphaModFix/>
          </a:blip>
          <a:srcRect/>
          <a:stretch/>
        </p:blipFill>
        <p:spPr>
          <a:xfrm>
            <a:off x="1078387" y="3862572"/>
            <a:ext cx="411222" cy="469002"/>
          </a:xfrm>
          <a:prstGeom prst="rect">
            <a:avLst/>
          </a:prstGeom>
          <a:noFill/>
          <a:ln>
            <a:noFill/>
          </a:ln>
        </p:spPr>
      </p:pic>
      <p:sp>
        <p:nvSpPr>
          <p:cNvPr id="21" name="Oval 20"/>
          <p:cNvSpPr/>
          <p:nvPr/>
        </p:nvSpPr>
        <p:spPr>
          <a:xfrm>
            <a:off x="2087547" y="3785274"/>
            <a:ext cx="599528" cy="602721"/>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Shape 111"/>
          <p:cNvPicPr preferRelativeResize="0"/>
          <p:nvPr/>
        </p:nvPicPr>
        <p:blipFill rotWithShape="1">
          <a:blip r:embed="rId6">
            <a:alphaModFix/>
          </a:blip>
          <a:srcRect/>
          <a:stretch/>
        </p:blipFill>
        <p:spPr>
          <a:xfrm>
            <a:off x="2134106" y="3940815"/>
            <a:ext cx="521705" cy="291726"/>
          </a:xfrm>
          <a:prstGeom prst="rect">
            <a:avLst/>
          </a:prstGeom>
          <a:noFill/>
          <a:ln>
            <a:noFill/>
          </a:ln>
        </p:spPr>
      </p:pic>
      <p:sp>
        <p:nvSpPr>
          <p:cNvPr id="23" name="Oval 22"/>
          <p:cNvSpPr/>
          <p:nvPr/>
        </p:nvSpPr>
        <p:spPr>
          <a:xfrm>
            <a:off x="2120592" y="2738580"/>
            <a:ext cx="599528" cy="602721"/>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Shape 109"/>
          <p:cNvPicPr preferRelativeResize="0"/>
          <p:nvPr/>
        </p:nvPicPr>
        <p:blipFill rotWithShape="1">
          <a:blip r:embed="rId7">
            <a:alphaModFix/>
          </a:blip>
          <a:srcRect l="21745" t="11643" r="21124" b="13648"/>
          <a:stretch/>
        </p:blipFill>
        <p:spPr>
          <a:xfrm>
            <a:off x="2249701" y="2813592"/>
            <a:ext cx="378328" cy="446075"/>
          </a:xfrm>
          <a:prstGeom prst="rect">
            <a:avLst/>
          </a:prstGeom>
          <a:noFill/>
          <a:ln>
            <a:noFill/>
          </a:ln>
        </p:spPr>
      </p:pic>
      <p:sp>
        <p:nvSpPr>
          <p:cNvPr id="25" name="Freeform 24"/>
          <p:cNvSpPr/>
          <p:nvPr/>
        </p:nvSpPr>
        <p:spPr>
          <a:xfrm>
            <a:off x="1447802" y="3230033"/>
            <a:ext cx="732366" cy="635000"/>
          </a:xfrm>
          <a:custGeom>
            <a:avLst/>
            <a:gdLst>
              <a:gd name="connsiteX0" fmla="*/ 0 w 732366"/>
              <a:gd name="connsiteY0" fmla="*/ 0 h 635000"/>
              <a:gd name="connsiteX1" fmla="*/ 118533 w 732366"/>
              <a:gd name="connsiteY1" fmla="*/ 0 h 635000"/>
              <a:gd name="connsiteX2" fmla="*/ 118533 w 732366"/>
              <a:gd name="connsiteY2" fmla="*/ 635000 h 635000"/>
              <a:gd name="connsiteX3" fmla="*/ 732366 w 732366"/>
              <a:gd name="connsiteY3" fmla="*/ 635000 h 635000"/>
            </a:gdLst>
            <a:ahLst/>
            <a:cxnLst>
              <a:cxn ang="0">
                <a:pos x="connsiteX0" y="connsiteY0"/>
              </a:cxn>
              <a:cxn ang="0">
                <a:pos x="connsiteX1" y="connsiteY1"/>
              </a:cxn>
              <a:cxn ang="0">
                <a:pos x="connsiteX2" y="connsiteY2"/>
              </a:cxn>
              <a:cxn ang="0">
                <a:pos x="connsiteX3" y="connsiteY3"/>
              </a:cxn>
            </a:cxnLst>
            <a:rect l="l" t="t" r="r" b="b"/>
            <a:pathLst>
              <a:path w="732366" h="635000">
                <a:moveTo>
                  <a:pt x="0" y="0"/>
                </a:moveTo>
                <a:lnTo>
                  <a:pt x="118533" y="0"/>
                </a:lnTo>
                <a:lnTo>
                  <a:pt x="118533" y="635000"/>
                </a:lnTo>
                <a:lnTo>
                  <a:pt x="732366" y="635000"/>
                </a:lnTo>
              </a:path>
            </a:pathLst>
          </a:cu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3498292" y="3048565"/>
            <a:ext cx="1514208" cy="692497"/>
          </a:xfrm>
          <a:prstGeom prst="rect">
            <a:avLst/>
          </a:prstGeom>
          <a:noFill/>
        </p:spPr>
        <p:txBody>
          <a:bodyPr wrap="square" rtlCol="0">
            <a:spAutoFit/>
          </a:bodyPr>
          <a:lstStyle/>
          <a:p>
            <a:r>
              <a:rPr lang="en-US" b="1" dirty="0" smtClean="0"/>
              <a:t>PLATFORM INDEPENDENT</a:t>
            </a:r>
          </a:p>
          <a:p>
            <a:r>
              <a:rPr lang="en-US" sz="1100" dirty="0" smtClean="0"/>
              <a:t>CLOUD READY</a:t>
            </a:r>
          </a:p>
        </p:txBody>
      </p:sp>
      <p:grpSp>
        <p:nvGrpSpPr>
          <p:cNvPr id="27" name="Group 26"/>
          <p:cNvGrpSpPr/>
          <p:nvPr/>
        </p:nvGrpSpPr>
        <p:grpSpPr>
          <a:xfrm>
            <a:off x="3897980" y="3892886"/>
            <a:ext cx="499676" cy="491068"/>
            <a:chOff x="3339957" y="3695701"/>
            <a:chExt cx="584200" cy="596900"/>
          </a:xfrm>
        </p:grpSpPr>
        <p:sp>
          <p:nvSpPr>
            <p:cNvPr id="28" name="Oval 27"/>
            <p:cNvSpPr/>
            <p:nvPr/>
          </p:nvSpPr>
          <p:spPr>
            <a:xfrm>
              <a:off x="3339957" y="3695701"/>
              <a:ext cx="584200" cy="5969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hape 397"/>
            <p:cNvSpPr/>
            <p:nvPr/>
          </p:nvSpPr>
          <p:spPr>
            <a:xfrm>
              <a:off x="3523456" y="3792033"/>
              <a:ext cx="224534" cy="389012"/>
            </a:xfrm>
            <a:custGeom>
              <a:avLst/>
              <a:gdLst/>
              <a:ahLst/>
              <a:cxnLst>
                <a:cxn ang="0">
                  <a:pos x="wd2" y="hd2"/>
                </a:cxn>
                <a:cxn ang="5400000">
                  <a:pos x="wd2" y="hd2"/>
                </a:cxn>
                <a:cxn ang="10800000">
                  <a:pos x="wd2" y="hd2"/>
                </a:cxn>
                <a:cxn ang="16200000">
                  <a:pos x="wd2" y="hd2"/>
                </a:cxn>
              </a:cxnLst>
              <a:rect l="0" t="0" r="r" b="b"/>
              <a:pathLst>
                <a:path w="21600" h="21600" extrusionOk="0">
                  <a:moveTo>
                    <a:pt x="11466" y="1026"/>
                  </a:moveTo>
                  <a:lnTo>
                    <a:pt x="11688" y="1052"/>
                  </a:lnTo>
                  <a:lnTo>
                    <a:pt x="11823" y="1129"/>
                  </a:lnTo>
                  <a:lnTo>
                    <a:pt x="11956" y="1206"/>
                  </a:lnTo>
                  <a:lnTo>
                    <a:pt x="11999" y="1334"/>
                  </a:lnTo>
                  <a:lnTo>
                    <a:pt x="11956" y="1437"/>
                  </a:lnTo>
                  <a:lnTo>
                    <a:pt x="11823" y="1540"/>
                  </a:lnTo>
                  <a:lnTo>
                    <a:pt x="11688" y="1591"/>
                  </a:lnTo>
                  <a:lnTo>
                    <a:pt x="11466" y="1616"/>
                  </a:lnTo>
                  <a:lnTo>
                    <a:pt x="10134" y="1616"/>
                  </a:lnTo>
                  <a:lnTo>
                    <a:pt x="9910" y="1591"/>
                  </a:lnTo>
                  <a:lnTo>
                    <a:pt x="9777" y="1540"/>
                  </a:lnTo>
                  <a:lnTo>
                    <a:pt x="9644" y="1437"/>
                  </a:lnTo>
                  <a:lnTo>
                    <a:pt x="9601" y="1334"/>
                  </a:lnTo>
                  <a:lnTo>
                    <a:pt x="9644" y="1206"/>
                  </a:lnTo>
                  <a:lnTo>
                    <a:pt x="9910" y="1052"/>
                  </a:lnTo>
                  <a:lnTo>
                    <a:pt x="10134" y="1026"/>
                  </a:lnTo>
                  <a:close/>
                  <a:moveTo>
                    <a:pt x="19243" y="2694"/>
                  </a:moveTo>
                  <a:lnTo>
                    <a:pt x="19243" y="17547"/>
                  </a:lnTo>
                  <a:lnTo>
                    <a:pt x="2357" y="17547"/>
                  </a:lnTo>
                  <a:lnTo>
                    <a:pt x="2357" y="2694"/>
                  </a:lnTo>
                  <a:close/>
                  <a:moveTo>
                    <a:pt x="10800" y="18675"/>
                  </a:moveTo>
                  <a:lnTo>
                    <a:pt x="11111" y="18701"/>
                  </a:lnTo>
                  <a:lnTo>
                    <a:pt x="11422" y="18753"/>
                  </a:lnTo>
                  <a:lnTo>
                    <a:pt x="11688" y="18829"/>
                  </a:lnTo>
                  <a:lnTo>
                    <a:pt x="11910" y="18932"/>
                  </a:lnTo>
                  <a:lnTo>
                    <a:pt x="12088" y="19060"/>
                  </a:lnTo>
                  <a:lnTo>
                    <a:pt x="12221" y="19214"/>
                  </a:lnTo>
                  <a:lnTo>
                    <a:pt x="12310" y="19393"/>
                  </a:lnTo>
                  <a:lnTo>
                    <a:pt x="12356" y="19573"/>
                  </a:lnTo>
                  <a:lnTo>
                    <a:pt x="12310" y="19752"/>
                  </a:lnTo>
                  <a:lnTo>
                    <a:pt x="12221" y="19932"/>
                  </a:lnTo>
                  <a:lnTo>
                    <a:pt x="12088" y="20086"/>
                  </a:lnTo>
                  <a:lnTo>
                    <a:pt x="11910" y="20215"/>
                  </a:lnTo>
                  <a:lnTo>
                    <a:pt x="11688" y="20316"/>
                  </a:lnTo>
                  <a:lnTo>
                    <a:pt x="11422" y="20394"/>
                  </a:lnTo>
                  <a:lnTo>
                    <a:pt x="11111" y="20445"/>
                  </a:lnTo>
                  <a:lnTo>
                    <a:pt x="10800" y="20471"/>
                  </a:lnTo>
                  <a:lnTo>
                    <a:pt x="10489" y="20445"/>
                  </a:lnTo>
                  <a:lnTo>
                    <a:pt x="10178" y="20394"/>
                  </a:lnTo>
                  <a:lnTo>
                    <a:pt x="9910" y="20316"/>
                  </a:lnTo>
                  <a:lnTo>
                    <a:pt x="9688" y="20215"/>
                  </a:lnTo>
                  <a:lnTo>
                    <a:pt x="9512" y="20086"/>
                  </a:lnTo>
                  <a:lnTo>
                    <a:pt x="9377" y="19932"/>
                  </a:lnTo>
                  <a:lnTo>
                    <a:pt x="9290" y="19752"/>
                  </a:lnTo>
                  <a:lnTo>
                    <a:pt x="9244" y="19573"/>
                  </a:lnTo>
                  <a:lnTo>
                    <a:pt x="9290" y="19393"/>
                  </a:lnTo>
                  <a:lnTo>
                    <a:pt x="9377" y="19214"/>
                  </a:lnTo>
                  <a:lnTo>
                    <a:pt x="9512" y="19060"/>
                  </a:lnTo>
                  <a:lnTo>
                    <a:pt x="9688" y="18932"/>
                  </a:lnTo>
                  <a:lnTo>
                    <a:pt x="9910" y="18829"/>
                  </a:lnTo>
                  <a:lnTo>
                    <a:pt x="10178" y="18753"/>
                  </a:lnTo>
                  <a:lnTo>
                    <a:pt x="10489" y="18701"/>
                  </a:lnTo>
                  <a:lnTo>
                    <a:pt x="10800" y="18675"/>
                  </a:lnTo>
                  <a:close/>
                  <a:moveTo>
                    <a:pt x="2357" y="0"/>
                  </a:moveTo>
                  <a:lnTo>
                    <a:pt x="1867" y="26"/>
                  </a:lnTo>
                  <a:lnTo>
                    <a:pt x="1423" y="103"/>
                  </a:lnTo>
                  <a:lnTo>
                    <a:pt x="1023" y="231"/>
                  </a:lnTo>
                  <a:lnTo>
                    <a:pt x="666" y="385"/>
                  </a:lnTo>
                  <a:lnTo>
                    <a:pt x="400" y="590"/>
                  </a:lnTo>
                  <a:lnTo>
                    <a:pt x="178" y="821"/>
                  </a:lnTo>
                  <a:lnTo>
                    <a:pt x="45" y="1078"/>
                  </a:lnTo>
                  <a:lnTo>
                    <a:pt x="0" y="1360"/>
                  </a:lnTo>
                  <a:lnTo>
                    <a:pt x="0" y="20240"/>
                  </a:lnTo>
                  <a:lnTo>
                    <a:pt x="45" y="20522"/>
                  </a:lnTo>
                  <a:lnTo>
                    <a:pt x="178" y="20779"/>
                  </a:lnTo>
                  <a:lnTo>
                    <a:pt x="400" y="21010"/>
                  </a:lnTo>
                  <a:lnTo>
                    <a:pt x="666" y="21215"/>
                  </a:lnTo>
                  <a:lnTo>
                    <a:pt x="1023" y="21369"/>
                  </a:lnTo>
                  <a:lnTo>
                    <a:pt x="1423" y="21497"/>
                  </a:lnTo>
                  <a:lnTo>
                    <a:pt x="1867" y="21574"/>
                  </a:lnTo>
                  <a:lnTo>
                    <a:pt x="2357" y="21600"/>
                  </a:lnTo>
                  <a:lnTo>
                    <a:pt x="19243" y="21600"/>
                  </a:lnTo>
                  <a:lnTo>
                    <a:pt x="19733" y="21574"/>
                  </a:lnTo>
                  <a:lnTo>
                    <a:pt x="20177" y="21497"/>
                  </a:lnTo>
                  <a:lnTo>
                    <a:pt x="20577" y="21369"/>
                  </a:lnTo>
                  <a:lnTo>
                    <a:pt x="20932" y="21215"/>
                  </a:lnTo>
                  <a:lnTo>
                    <a:pt x="21200" y="21010"/>
                  </a:lnTo>
                  <a:lnTo>
                    <a:pt x="21422" y="20779"/>
                  </a:lnTo>
                  <a:lnTo>
                    <a:pt x="21555" y="20522"/>
                  </a:lnTo>
                  <a:lnTo>
                    <a:pt x="21600" y="20240"/>
                  </a:lnTo>
                  <a:lnTo>
                    <a:pt x="21600" y="1360"/>
                  </a:lnTo>
                  <a:lnTo>
                    <a:pt x="21555" y="1078"/>
                  </a:lnTo>
                  <a:lnTo>
                    <a:pt x="21422" y="821"/>
                  </a:lnTo>
                  <a:lnTo>
                    <a:pt x="21200" y="590"/>
                  </a:lnTo>
                  <a:lnTo>
                    <a:pt x="20932" y="385"/>
                  </a:lnTo>
                  <a:lnTo>
                    <a:pt x="20577" y="231"/>
                  </a:lnTo>
                  <a:lnTo>
                    <a:pt x="20177" y="103"/>
                  </a:lnTo>
                  <a:lnTo>
                    <a:pt x="19733" y="26"/>
                  </a:lnTo>
                  <a:lnTo>
                    <a:pt x="19243" y="0"/>
                  </a:lnTo>
                  <a:close/>
                </a:path>
              </a:pathLst>
            </a:custGeom>
            <a:ln w="12700"/>
          </p:spPr>
          <p:style>
            <a:lnRef idx="2">
              <a:schemeClr val="dk1"/>
            </a:lnRef>
            <a:fillRef idx="1">
              <a:schemeClr val="lt1"/>
            </a:fillRef>
            <a:effectRef idx="0">
              <a:schemeClr val="dk1"/>
            </a:effectRef>
            <a:fontRef idx="minor">
              <a:schemeClr val="dk1"/>
            </a:fontRef>
          </p:style>
          <p:txBody>
            <a:bodyPr lIns="45718" tIns="45718" rIns="45718" bIns="45718" anchor="ctr"/>
            <a:lstStyle/>
            <a:p>
              <a:pPr>
                <a:defRPr>
                  <a:solidFill>
                    <a:srgbClr val="000000"/>
                  </a:solidFill>
                  <a:latin typeface="Calibri"/>
                  <a:ea typeface="Calibri"/>
                  <a:cs typeface="Calibri"/>
                  <a:sym typeface="Calibri"/>
                </a:defRPr>
              </a:pPr>
              <a:endParaRPr dirty="0">
                <a:latin typeface="Calibri"/>
                <a:cs typeface="Calibri"/>
              </a:endParaRPr>
            </a:p>
          </p:txBody>
        </p:sp>
      </p:grpSp>
      <p:sp>
        <p:nvSpPr>
          <p:cNvPr id="30" name="Oval 29"/>
          <p:cNvSpPr/>
          <p:nvPr/>
        </p:nvSpPr>
        <p:spPr>
          <a:xfrm>
            <a:off x="3344195" y="3892886"/>
            <a:ext cx="499676" cy="49106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400"/>
          <p:cNvGrpSpPr/>
          <p:nvPr/>
        </p:nvGrpSpPr>
        <p:grpSpPr>
          <a:xfrm>
            <a:off x="3435783" y="4043730"/>
            <a:ext cx="320716" cy="279059"/>
            <a:chOff x="0" y="0"/>
            <a:chExt cx="386904" cy="372628"/>
          </a:xfrm>
          <a:solidFill>
            <a:srgbClr val="0066FF"/>
          </a:solidFill>
        </p:grpSpPr>
        <p:sp>
          <p:nvSpPr>
            <p:cNvPr id="32" name="Shape 398"/>
            <p:cNvSpPr/>
            <p:nvPr/>
          </p:nvSpPr>
          <p:spPr>
            <a:xfrm>
              <a:off x="99024" y="292997"/>
              <a:ext cx="188856" cy="79632"/>
            </a:xfrm>
            <a:custGeom>
              <a:avLst/>
              <a:gdLst/>
              <a:ahLst/>
              <a:cxnLst>
                <a:cxn ang="0">
                  <a:pos x="wd2" y="hd2"/>
                </a:cxn>
                <a:cxn ang="5400000">
                  <a:pos x="wd2" y="hd2"/>
                </a:cxn>
                <a:cxn ang="10800000">
                  <a:pos x="wd2" y="hd2"/>
                </a:cxn>
                <a:cxn ang="16200000">
                  <a:pos x="wd2" y="hd2"/>
                </a:cxn>
              </a:cxnLst>
              <a:rect l="0" t="0" r="r" b="b"/>
              <a:pathLst>
                <a:path w="21600" h="21600" extrusionOk="0">
                  <a:moveTo>
                    <a:pt x="7064" y="0"/>
                  </a:moveTo>
                  <a:lnTo>
                    <a:pt x="7064" y="16753"/>
                  </a:lnTo>
                  <a:lnTo>
                    <a:pt x="1635" y="16753"/>
                  </a:lnTo>
                  <a:lnTo>
                    <a:pt x="1226" y="17031"/>
                  </a:lnTo>
                  <a:lnTo>
                    <a:pt x="875" y="17586"/>
                  </a:lnTo>
                  <a:lnTo>
                    <a:pt x="583" y="18136"/>
                  </a:lnTo>
                  <a:lnTo>
                    <a:pt x="349" y="18828"/>
                  </a:lnTo>
                  <a:lnTo>
                    <a:pt x="117" y="19661"/>
                  </a:lnTo>
                  <a:lnTo>
                    <a:pt x="0" y="20631"/>
                  </a:lnTo>
                  <a:lnTo>
                    <a:pt x="0" y="21600"/>
                  </a:lnTo>
                  <a:lnTo>
                    <a:pt x="21600" y="21600"/>
                  </a:lnTo>
                  <a:lnTo>
                    <a:pt x="21600" y="20631"/>
                  </a:lnTo>
                  <a:lnTo>
                    <a:pt x="21483" y="19661"/>
                  </a:lnTo>
                  <a:lnTo>
                    <a:pt x="21251" y="18828"/>
                  </a:lnTo>
                  <a:lnTo>
                    <a:pt x="21017" y="18136"/>
                  </a:lnTo>
                  <a:lnTo>
                    <a:pt x="20725" y="17586"/>
                  </a:lnTo>
                  <a:lnTo>
                    <a:pt x="20374" y="17031"/>
                  </a:lnTo>
                  <a:lnTo>
                    <a:pt x="19965" y="16753"/>
                  </a:lnTo>
                  <a:lnTo>
                    <a:pt x="14536" y="16753"/>
                  </a:lnTo>
                  <a:lnTo>
                    <a:pt x="14536" y="0"/>
                  </a:lnTo>
                  <a:close/>
                </a:path>
              </a:pathLst>
            </a:custGeom>
            <a:grpFill/>
            <a:ln w="9525">
              <a:solidFill>
                <a:schemeClr val="bg1"/>
              </a:solidFill>
            </a:ln>
          </p:spPr>
          <p:style>
            <a:lnRef idx="2">
              <a:schemeClr val="dk1"/>
            </a:lnRef>
            <a:fillRef idx="1">
              <a:schemeClr val="lt1"/>
            </a:fillRef>
            <a:effectRef idx="0">
              <a:schemeClr val="dk1"/>
            </a:effectRef>
            <a:fontRef idx="minor">
              <a:schemeClr val="dk1"/>
            </a:fontRef>
          </p:style>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latin typeface="Calibri"/>
                <a:cs typeface="Calibri"/>
              </a:endParaRPr>
            </a:p>
          </p:txBody>
        </p:sp>
        <p:sp>
          <p:nvSpPr>
            <p:cNvPr id="33" name="Shape 399"/>
            <p:cNvSpPr/>
            <p:nvPr/>
          </p:nvSpPr>
          <p:spPr>
            <a:xfrm>
              <a:off x="0" y="-1"/>
              <a:ext cx="386905" cy="281777"/>
            </a:xfrm>
            <a:custGeom>
              <a:avLst/>
              <a:gdLst/>
              <a:ahLst/>
              <a:cxnLst>
                <a:cxn ang="0">
                  <a:pos x="wd2" y="hd2"/>
                </a:cxn>
                <a:cxn ang="5400000">
                  <a:pos x="wd2" y="hd2"/>
                </a:cxn>
                <a:cxn ang="10800000">
                  <a:pos x="wd2" y="hd2"/>
                </a:cxn>
                <a:cxn ang="16200000">
                  <a:pos x="wd2" y="hd2"/>
                </a:cxn>
              </a:cxnLst>
              <a:rect l="0" t="0" r="r" b="b"/>
              <a:pathLst>
                <a:path w="21600" h="21600" extrusionOk="0">
                  <a:moveTo>
                    <a:pt x="19891" y="2347"/>
                  </a:moveTo>
                  <a:lnTo>
                    <a:pt x="19891" y="19251"/>
                  </a:lnTo>
                  <a:lnTo>
                    <a:pt x="1709" y="19251"/>
                  </a:lnTo>
                  <a:lnTo>
                    <a:pt x="1709" y="2347"/>
                  </a:lnTo>
                  <a:close/>
                  <a:moveTo>
                    <a:pt x="455" y="0"/>
                  </a:moveTo>
                  <a:lnTo>
                    <a:pt x="370" y="79"/>
                  </a:lnTo>
                  <a:lnTo>
                    <a:pt x="256" y="117"/>
                  </a:lnTo>
                  <a:lnTo>
                    <a:pt x="170" y="236"/>
                  </a:lnTo>
                  <a:lnTo>
                    <a:pt x="56" y="469"/>
                  </a:lnTo>
                  <a:lnTo>
                    <a:pt x="28" y="626"/>
                  </a:lnTo>
                  <a:lnTo>
                    <a:pt x="0" y="782"/>
                  </a:lnTo>
                  <a:lnTo>
                    <a:pt x="0" y="20817"/>
                  </a:lnTo>
                  <a:lnTo>
                    <a:pt x="28" y="20974"/>
                  </a:lnTo>
                  <a:lnTo>
                    <a:pt x="56" y="21129"/>
                  </a:lnTo>
                  <a:lnTo>
                    <a:pt x="113" y="21248"/>
                  </a:lnTo>
                  <a:lnTo>
                    <a:pt x="170" y="21364"/>
                  </a:lnTo>
                  <a:lnTo>
                    <a:pt x="256" y="21481"/>
                  </a:lnTo>
                  <a:lnTo>
                    <a:pt x="370" y="21521"/>
                  </a:lnTo>
                  <a:lnTo>
                    <a:pt x="455" y="21600"/>
                  </a:lnTo>
                  <a:lnTo>
                    <a:pt x="21145" y="21600"/>
                  </a:lnTo>
                  <a:lnTo>
                    <a:pt x="21230" y="21521"/>
                  </a:lnTo>
                  <a:lnTo>
                    <a:pt x="21343" y="21481"/>
                  </a:lnTo>
                  <a:lnTo>
                    <a:pt x="21430" y="21364"/>
                  </a:lnTo>
                  <a:lnTo>
                    <a:pt x="21487" y="21248"/>
                  </a:lnTo>
                  <a:lnTo>
                    <a:pt x="21543" y="21129"/>
                  </a:lnTo>
                  <a:lnTo>
                    <a:pt x="21572" y="20974"/>
                  </a:lnTo>
                  <a:lnTo>
                    <a:pt x="21600" y="20817"/>
                  </a:lnTo>
                  <a:lnTo>
                    <a:pt x="21600" y="782"/>
                  </a:lnTo>
                  <a:lnTo>
                    <a:pt x="21572" y="626"/>
                  </a:lnTo>
                  <a:lnTo>
                    <a:pt x="21543" y="469"/>
                  </a:lnTo>
                  <a:lnTo>
                    <a:pt x="21487" y="352"/>
                  </a:lnTo>
                  <a:lnTo>
                    <a:pt x="21430" y="236"/>
                  </a:lnTo>
                  <a:lnTo>
                    <a:pt x="21343" y="117"/>
                  </a:lnTo>
                  <a:lnTo>
                    <a:pt x="21230" y="79"/>
                  </a:lnTo>
                  <a:lnTo>
                    <a:pt x="21145" y="0"/>
                  </a:lnTo>
                  <a:close/>
                </a:path>
              </a:pathLst>
            </a:custGeom>
            <a:grpFill/>
            <a:ln w="9525">
              <a:solidFill>
                <a:schemeClr val="bg1"/>
              </a:solidFill>
            </a:ln>
          </p:spPr>
          <p:style>
            <a:lnRef idx="2">
              <a:schemeClr val="dk1"/>
            </a:lnRef>
            <a:fillRef idx="1">
              <a:schemeClr val="lt1"/>
            </a:fillRef>
            <a:effectRef idx="0">
              <a:schemeClr val="dk1"/>
            </a:effectRef>
            <a:fontRef idx="minor">
              <a:schemeClr val="dk1"/>
            </a:fontRef>
          </p:style>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latin typeface="Calibri"/>
                <a:cs typeface="Calibri"/>
              </a:endParaRPr>
            </a:p>
          </p:txBody>
        </p:sp>
      </p:grpSp>
      <p:sp>
        <p:nvSpPr>
          <p:cNvPr id="34" name="Oval 33"/>
          <p:cNvSpPr/>
          <p:nvPr/>
        </p:nvSpPr>
        <p:spPr>
          <a:xfrm>
            <a:off x="4471051" y="3892886"/>
            <a:ext cx="499677" cy="4910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Shape 396"/>
          <p:cNvSpPr/>
          <p:nvPr/>
        </p:nvSpPr>
        <p:spPr>
          <a:xfrm>
            <a:off x="4586465" y="3956388"/>
            <a:ext cx="273242" cy="352429"/>
          </a:xfrm>
          <a:custGeom>
            <a:avLst/>
            <a:gdLst/>
            <a:ahLst/>
            <a:cxnLst>
              <a:cxn ang="0">
                <a:pos x="wd2" y="hd2"/>
              </a:cxn>
              <a:cxn ang="5400000">
                <a:pos x="wd2" y="hd2"/>
              </a:cxn>
              <a:cxn ang="10800000">
                <a:pos x="wd2" y="hd2"/>
              </a:cxn>
              <a:cxn ang="16200000">
                <a:pos x="wd2" y="hd2"/>
              </a:cxn>
            </a:cxnLst>
            <a:rect l="0" t="0" r="r" b="b"/>
            <a:pathLst>
              <a:path w="21600" h="21600" extrusionOk="0">
                <a:moveTo>
                  <a:pt x="19459" y="1668"/>
                </a:moveTo>
                <a:lnTo>
                  <a:pt x="19459" y="18573"/>
                </a:lnTo>
                <a:lnTo>
                  <a:pt x="2141" y="18573"/>
                </a:lnTo>
                <a:lnTo>
                  <a:pt x="2141" y="1668"/>
                </a:lnTo>
                <a:close/>
                <a:moveTo>
                  <a:pt x="10800" y="19214"/>
                </a:moveTo>
                <a:lnTo>
                  <a:pt x="11031" y="19240"/>
                </a:lnTo>
                <a:lnTo>
                  <a:pt x="11227" y="19290"/>
                </a:lnTo>
                <a:lnTo>
                  <a:pt x="11426" y="19368"/>
                </a:lnTo>
                <a:lnTo>
                  <a:pt x="11590" y="19470"/>
                </a:lnTo>
                <a:lnTo>
                  <a:pt x="11722" y="19599"/>
                </a:lnTo>
                <a:lnTo>
                  <a:pt x="11821" y="19752"/>
                </a:lnTo>
                <a:lnTo>
                  <a:pt x="11887" y="19907"/>
                </a:lnTo>
                <a:lnTo>
                  <a:pt x="11919" y="20086"/>
                </a:lnTo>
                <a:lnTo>
                  <a:pt x="11887" y="20266"/>
                </a:lnTo>
                <a:lnTo>
                  <a:pt x="11821" y="20419"/>
                </a:lnTo>
                <a:lnTo>
                  <a:pt x="11722" y="20574"/>
                </a:lnTo>
                <a:lnTo>
                  <a:pt x="11590" y="20702"/>
                </a:lnTo>
                <a:lnTo>
                  <a:pt x="11426" y="20804"/>
                </a:lnTo>
                <a:lnTo>
                  <a:pt x="11227" y="20882"/>
                </a:lnTo>
                <a:lnTo>
                  <a:pt x="11031" y="20933"/>
                </a:lnTo>
                <a:lnTo>
                  <a:pt x="10800" y="20958"/>
                </a:lnTo>
                <a:lnTo>
                  <a:pt x="10569" y="20933"/>
                </a:lnTo>
                <a:lnTo>
                  <a:pt x="10371" y="20882"/>
                </a:lnTo>
                <a:lnTo>
                  <a:pt x="10174" y="20804"/>
                </a:lnTo>
                <a:lnTo>
                  <a:pt x="10010" y="20702"/>
                </a:lnTo>
                <a:lnTo>
                  <a:pt x="9878" y="20574"/>
                </a:lnTo>
                <a:lnTo>
                  <a:pt x="9779" y="20419"/>
                </a:lnTo>
                <a:lnTo>
                  <a:pt x="9713" y="20266"/>
                </a:lnTo>
                <a:lnTo>
                  <a:pt x="9681" y="20086"/>
                </a:lnTo>
                <a:lnTo>
                  <a:pt x="9713" y="19907"/>
                </a:lnTo>
                <a:lnTo>
                  <a:pt x="9779" y="19752"/>
                </a:lnTo>
                <a:lnTo>
                  <a:pt x="9878" y="19599"/>
                </a:lnTo>
                <a:lnTo>
                  <a:pt x="10010" y="19470"/>
                </a:lnTo>
                <a:lnTo>
                  <a:pt x="10174" y="19368"/>
                </a:lnTo>
                <a:lnTo>
                  <a:pt x="10371" y="19290"/>
                </a:lnTo>
                <a:lnTo>
                  <a:pt x="10569" y="19240"/>
                </a:lnTo>
                <a:lnTo>
                  <a:pt x="10800" y="19214"/>
                </a:lnTo>
                <a:close/>
                <a:moveTo>
                  <a:pt x="1712" y="0"/>
                </a:moveTo>
                <a:lnTo>
                  <a:pt x="1383" y="26"/>
                </a:lnTo>
                <a:lnTo>
                  <a:pt x="1054" y="103"/>
                </a:lnTo>
                <a:lnTo>
                  <a:pt x="758" y="231"/>
                </a:lnTo>
                <a:lnTo>
                  <a:pt x="495" y="385"/>
                </a:lnTo>
                <a:lnTo>
                  <a:pt x="297" y="590"/>
                </a:lnTo>
                <a:lnTo>
                  <a:pt x="132" y="821"/>
                </a:lnTo>
                <a:lnTo>
                  <a:pt x="34" y="1078"/>
                </a:lnTo>
                <a:lnTo>
                  <a:pt x="0" y="1360"/>
                </a:lnTo>
                <a:lnTo>
                  <a:pt x="0" y="20240"/>
                </a:lnTo>
                <a:lnTo>
                  <a:pt x="34" y="20522"/>
                </a:lnTo>
                <a:lnTo>
                  <a:pt x="132" y="20779"/>
                </a:lnTo>
                <a:lnTo>
                  <a:pt x="297" y="21010"/>
                </a:lnTo>
                <a:lnTo>
                  <a:pt x="495" y="21215"/>
                </a:lnTo>
                <a:lnTo>
                  <a:pt x="758" y="21369"/>
                </a:lnTo>
                <a:lnTo>
                  <a:pt x="1054" y="21497"/>
                </a:lnTo>
                <a:lnTo>
                  <a:pt x="1383" y="21574"/>
                </a:lnTo>
                <a:lnTo>
                  <a:pt x="1712" y="21600"/>
                </a:lnTo>
                <a:lnTo>
                  <a:pt x="19888" y="21600"/>
                </a:lnTo>
                <a:lnTo>
                  <a:pt x="20217" y="21574"/>
                </a:lnTo>
                <a:lnTo>
                  <a:pt x="20546" y="21497"/>
                </a:lnTo>
                <a:lnTo>
                  <a:pt x="20842" y="21369"/>
                </a:lnTo>
                <a:lnTo>
                  <a:pt x="21105" y="21215"/>
                </a:lnTo>
                <a:lnTo>
                  <a:pt x="21303" y="21010"/>
                </a:lnTo>
                <a:lnTo>
                  <a:pt x="21468" y="20779"/>
                </a:lnTo>
                <a:lnTo>
                  <a:pt x="21566" y="20522"/>
                </a:lnTo>
                <a:lnTo>
                  <a:pt x="21600" y="20240"/>
                </a:lnTo>
                <a:lnTo>
                  <a:pt x="21600" y="1360"/>
                </a:lnTo>
                <a:lnTo>
                  <a:pt x="21566" y="1078"/>
                </a:lnTo>
                <a:lnTo>
                  <a:pt x="21468" y="821"/>
                </a:lnTo>
                <a:lnTo>
                  <a:pt x="21303" y="590"/>
                </a:lnTo>
                <a:lnTo>
                  <a:pt x="21105" y="385"/>
                </a:lnTo>
                <a:lnTo>
                  <a:pt x="20842" y="231"/>
                </a:lnTo>
                <a:lnTo>
                  <a:pt x="20546" y="103"/>
                </a:lnTo>
                <a:lnTo>
                  <a:pt x="20217" y="26"/>
                </a:lnTo>
                <a:lnTo>
                  <a:pt x="19888" y="0"/>
                </a:lnTo>
                <a:close/>
              </a:path>
            </a:pathLst>
          </a:custGeom>
          <a:solidFill>
            <a:schemeClr val="accent1">
              <a:lumMod val="75000"/>
            </a:schemeClr>
          </a:solidFill>
          <a:ln w="12700">
            <a:solidFill>
              <a:schemeClr val="bg1"/>
            </a:solidFill>
          </a:ln>
        </p:spPr>
        <p:style>
          <a:lnRef idx="2">
            <a:schemeClr val="dk1"/>
          </a:lnRef>
          <a:fillRef idx="1">
            <a:schemeClr val="lt1"/>
          </a:fillRef>
          <a:effectRef idx="0">
            <a:schemeClr val="dk1"/>
          </a:effectRef>
          <a:fontRef idx="minor">
            <a:schemeClr val="dk1"/>
          </a:fontRef>
        </p:style>
        <p:txBody>
          <a:bodyPr lIns="45718" tIns="45718" rIns="45718" bIns="45718" anchor="ctr"/>
          <a:lstStyle/>
          <a:p>
            <a:pPr>
              <a:defRPr>
                <a:solidFill>
                  <a:srgbClr val="000000"/>
                </a:solidFill>
                <a:latin typeface="Calibri"/>
                <a:ea typeface="Calibri"/>
                <a:cs typeface="Calibri"/>
                <a:sym typeface="Calibri"/>
              </a:defRPr>
            </a:pPr>
            <a:endParaRPr dirty="0">
              <a:latin typeface="Calibri"/>
              <a:cs typeface="Calibri"/>
            </a:endParaRPr>
          </a:p>
        </p:txBody>
      </p:sp>
      <p:sp>
        <p:nvSpPr>
          <p:cNvPr id="36" name="Oval 35"/>
          <p:cNvSpPr/>
          <p:nvPr/>
        </p:nvSpPr>
        <p:spPr>
          <a:xfrm>
            <a:off x="5024836" y="3892886"/>
            <a:ext cx="499677" cy="491068"/>
          </a:xfrm>
          <a:prstGeom prst="ellipse">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p:cNvPicPr>
            <a:picLocks noChangeAspect="1"/>
          </p:cNvPicPr>
          <p:nvPr/>
        </p:nvPicPr>
        <p:blipFill>
          <a:blip r:embed="rId8">
            <a:lum bright="70000" contrast="-70000"/>
          </a:blip>
          <a:stretch>
            <a:fillRect/>
          </a:stretch>
        </p:blipFill>
        <p:spPr>
          <a:xfrm>
            <a:off x="5153720" y="3948220"/>
            <a:ext cx="246182" cy="379121"/>
          </a:xfrm>
          <a:prstGeom prst="rect">
            <a:avLst/>
          </a:prstGeom>
        </p:spPr>
      </p:pic>
      <p:sp>
        <p:nvSpPr>
          <p:cNvPr id="38" name="Shape 457"/>
          <p:cNvSpPr/>
          <p:nvPr/>
        </p:nvSpPr>
        <p:spPr>
          <a:xfrm>
            <a:off x="5020538" y="3247785"/>
            <a:ext cx="363116" cy="205110"/>
          </a:xfrm>
          <a:custGeom>
            <a:avLst/>
            <a:gdLst/>
            <a:ahLst/>
            <a:cxnLst>
              <a:cxn ang="0">
                <a:pos x="wd2" y="hd2"/>
              </a:cxn>
              <a:cxn ang="5400000">
                <a:pos x="wd2" y="hd2"/>
              </a:cxn>
              <a:cxn ang="10800000">
                <a:pos x="wd2" y="hd2"/>
              </a:cxn>
              <a:cxn ang="16200000">
                <a:pos x="wd2" y="hd2"/>
              </a:cxn>
            </a:cxnLst>
            <a:rect l="0" t="0" r="r" b="b"/>
            <a:pathLst>
              <a:path w="21600" h="21600" extrusionOk="0">
                <a:moveTo>
                  <a:pt x="8519" y="0"/>
                </a:moveTo>
                <a:lnTo>
                  <a:pt x="7997" y="48"/>
                </a:lnTo>
                <a:lnTo>
                  <a:pt x="7502" y="193"/>
                </a:lnTo>
                <a:lnTo>
                  <a:pt x="7008" y="388"/>
                </a:lnTo>
                <a:lnTo>
                  <a:pt x="6540" y="681"/>
                </a:lnTo>
                <a:lnTo>
                  <a:pt x="6101" y="1070"/>
                </a:lnTo>
                <a:lnTo>
                  <a:pt x="5688" y="1508"/>
                </a:lnTo>
                <a:lnTo>
                  <a:pt x="5303" y="2042"/>
                </a:lnTo>
                <a:lnTo>
                  <a:pt x="4947" y="2626"/>
                </a:lnTo>
                <a:lnTo>
                  <a:pt x="4617" y="3259"/>
                </a:lnTo>
                <a:lnTo>
                  <a:pt x="4314" y="3940"/>
                </a:lnTo>
                <a:lnTo>
                  <a:pt x="4067" y="4669"/>
                </a:lnTo>
                <a:lnTo>
                  <a:pt x="3847" y="5448"/>
                </a:lnTo>
                <a:lnTo>
                  <a:pt x="3682" y="6275"/>
                </a:lnTo>
                <a:lnTo>
                  <a:pt x="3544" y="7152"/>
                </a:lnTo>
                <a:lnTo>
                  <a:pt x="3489" y="8026"/>
                </a:lnTo>
                <a:lnTo>
                  <a:pt x="3462" y="8950"/>
                </a:lnTo>
                <a:lnTo>
                  <a:pt x="3462" y="9536"/>
                </a:lnTo>
                <a:lnTo>
                  <a:pt x="3051" y="9536"/>
                </a:lnTo>
                <a:lnTo>
                  <a:pt x="2721" y="9632"/>
                </a:lnTo>
                <a:lnTo>
                  <a:pt x="2390" y="9779"/>
                </a:lnTo>
                <a:lnTo>
                  <a:pt x="2060" y="10022"/>
                </a:lnTo>
                <a:lnTo>
                  <a:pt x="1786" y="10265"/>
                </a:lnTo>
                <a:lnTo>
                  <a:pt x="1484" y="10556"/>
                </a:lnTo>
                <a:lnTo>
                  <a:pt x="1237" y="10897"/>
                </a:lnTo>
                <a:lnTo>
                  <a:pt x="989" y="11287"/>
                </a:lnTo>
                <a:lnTo>
                  <a:pt x="770" y="11725"/>
                </a:lnTo>
                <a:lnTo>
                  <a:pt x="577" y="12211"/>
                </a:lnTo>
                <a:lnTo>
                  <a:pt x="412" y="12697"/>
                </a:lnTo>
                <a:lnTo>
                  <a:pt x="246" y="13233"/>
                </a:lnTo>
                <a:lnTo>
                  <a:pt x="137" y="13767"/>
                </a:lnTo>
                <a:lnTo>
                  <a:pt x="55" y="14351"/>
                </a:lnTo>
                <a:lnTo>
                  <a:pt x="0" y="14937"/>
                </a:lnTo>
                <a:lnTo>
                  <a:pt x="0" y="16201"/>
                </a:lnTo>
                <a:lnTo>
                  <a:pt x="55" y="16785"/>
                </a:lnTo>
                <a:lnTo>
                  <a:pt x="137" y="17369"/>
                </a:lnTo>
                <a:lnTo>
                  <a:pt x="246" y="17903"/>
                </a:lnTo>
                <a:lnTo>
                  <a:pt x="412" y="18439"/>
                </a:lnTo>
                <a:lnTo>
                  <a:pt x="577" y="18925"/>
                </a:lnTo>
                <a:lnTo>
                  <a:pt x="770" y="19411"/>
                </a:lnTo>
                <a:lnTo>
                  <a:pt x="989" y="19849"/>
                </a:lnTo>
                <a:lnTo>
                  <a:pt x="1237" y="20239"/>
                </a:lnTo>
                <a:lnTo>
                  <a:pt x="1484" y="20580"/>
                </a:lnTo>
                <a:lnTo>
                  <a:pt x="1786" y="20871"/>
                </a:lnTo>
                <a:lnTo>
                  <a:pt x="2060" y="21114"/>
                </a:lnTo>
                <a:lnTo>
                  <a:pt x="2390" y="21357"/>
                </a:lnTo>
                <a:lnTo>
                  <a:pt x="2721" y="21504"/>
                </a:lnTo>
                <a:lnTo>
                  <a:pt x="3051" y="21600"/>
                </a:lnTo>
                <a:lnTo>
                  <a:pt x="18549" y="21600"/>
                </a:lnTo>
                <a:lnTo>
                  <a:pt x="18879" y="21504"/>
                </a:lnTo>
                <a:lnTo>
                  <a:pt x="19209" y="21357"/>
                </a:lnTo>
                <a:lnTo>
                  <a:pt x="19539" y="21114"/>
                </a:lnTo>
                <a:lnTo>
                  <a:pt x="19814" y="20871"/>
                </a:lnTo>
                <a:lnTo>
                  <a:pt x="20116" y="20580"/>
                </a:lnTo>
                <a:lnTo>
                  <a:pt x="20363" y="20239"/>
                </a:lnTo>
                <a:lnTo>
                  <a:pt x="20611" y="19849"/>
                </a:lnTo>
                <a:lnTo>
                  <a:pt x="20830" y="19411"/>
                </a:lnTo>
                <a:lnTo>
                  <a:pt x="21023" y="18925"/>
                </a:lnTo>
                <a:lnTo>
                  <a:pt x="21188" y="18439"/>
                </a:lnTo>
                <a:lnTo>
                  <a:pt x="21352" y="17903"/>
                </a:lnTo>
                <a:lnTo>
                  <a:pt x="21463" y="17369"/>
                </a:lnTo>
                <a:lnTo>
                  <a:pt x="21545" y="16785"/>
                </a:lnTo>
                <a:lnTo>
                  <a:pt x="21600" y="16201"/>
                </a:lnTo>
                <a:lnTo>
                  <a:pt x="21600" y="14937"/>
                </a:lnTo>
                <a:lnTo>
                  <a:pt x="21545" y="14351"/>
                </a:lnTo>
                <a:lnTo>
                  <a:pt x="21463" y="13767"/>
                </a:lnTo>
                <a:lnTo>
                  <a:pt x="21352" y="13233"/>
                </a:lnTo>
                <a:lnTo>
                  <a:pt x="21188" y="12697"/>
                </a:lnTo>
                <a:lnTo>
                  <a:pt x="21023" y="12211"/>
                </a:lnTo>
                <a:lnTo>
                  <a:pt x="20830" y="11725"/>
                </a:lnTo>
                <a:lnTo>
                  <a:pt x="20611" y="11287"/>
                </a:lnTo>
                <a:lnTo>
                  <a:pt x="20363" y="10897"/>
                </a:lnTo>
                <a:lnTo>
                  <a:pt x="20116" y="10556"/>
                </a:lnTo>
                <a:lnTo>
                  <a:pt x="19814" y="10265"/>
                </a:lnTo>
                <a:lnTo>
                  <a:pt x="19539" y="10022"/>
                </a:lnTo>
                <a:lnTo>
                  <a:pt x="19209" y="9779"/>
                </a:lnTo>
                <a:lnTo>
                  <a:pt x="18879" y="9632"/>
                </a:lnTo>
                <a:lnTo>
                  <a:pt x="18549" y="9536"/>
                </a:lnTo>
                <a:lnTo>
                  <a:pt x="17341" y="9536"/>
                </a:lnTo>
                <a:lnTo>
                  <a:pt x="17368" y="8950"/>
                </a:lnTo>
                <a:lnTo>
                  <a:pt x="17341" y="8367"/>
                </a:lnTo>
                <a:lnTo>
                  <a:pt x="17313" y="7833"/>
                </a:lnTo>
                <a:lnTo>
                  <a:pt x="17231" y="7297"/>
                </a:lnTo>
                <a:lnTo>
                  <a:pt x="17120" y="6811"/>
                </a:lnTo>
                <a:lnTo>
                  <a:pt x="16983" y="6325"/>
                </a:lnTo>
                <a:lnTo>
                  <a:pt x="16846" y="5887"/>
                </a:lnTo>
                <a:lnTo>
                  <a:pt x="16653" y="5448"/>
                </a:lnTo>
                <a:lnTo>
                  <a:pt x="16461" y="5060"/>
                </a:lnTo>
                <a:lnTo>
                  <a:pt x="16242" y="4719"/>
                </a:lnTo>
                <a:lnTo>
                  <a:pt x="15994" y="4379"/>
                </a:lnTo>
                <a:lnTo>
                  <a:pt x="15747" y="4136"/>
                </a:lnTo>
                <a:lnTo>
                  <a:pt x="15472" y="3891"/>
                </a:lnTo>
                <a:lnTo>
                  <a:pt x="15197" y="3697"/>
                </a:lnTo>
                <a:lnTo>
                  <a:pt x="14895" y="3552"/>
                </a:lnTo>
                <a:lnTo>
                  <a:pt x="14592" y="3502"/>
                </a:lnTo>
                <a:lnTo>
                  <a:pt x="14262" y="3454"/>
                </a:lnTo>
                <a:lnTo>
                  <a:pt x="13878" y="3502"/>
                </a:lnTo>
                <a:lnTo>
                  <a:pt x="13493" y="3647"/>
                </a:lnTo>
                <a:lnTo>
                  <a:pt x="13108" y="3843"/>
                </a:lnTo>
                <a:lnTo>
                  <a:pt x="12778" y="4136"/>
                </a:lnTo>
                <a:lnTo>
                  <a:pt x="12201" y="2821"/>
                </a:lnTo>
                <a:lnTo>
                  <a:pt x="11981" y="2432"/>
                </a:lnTo>
                <a:lnTo>
                  <a:pt x="11762" y="2092"/>
                </a:lnTo>
                <a:lnTo>
                  <a:pt x="11515" y="1751"/>
                </a:lnTo>
                <a:lnTo>
                  <a:pt x="11240" y="1410"/>
                </a:lnTo>
                <a:lnTo>
                  <a:pt x="10964" y="1118"/>
                </a:lnTo>
                <a:lnTo>
                  <a:pt x="10415" y="631"/>
                </a:lnTo>
                <a:lnTo>
                  <a:pt x="10112" y="436"/>
                </a:lnTo>
                <a:lnTo>
                  <a:pt x="9811" y="291"/>
                </a:lnTo>
                <a:lnTo>
                  <a:pt x="9481" y="145"/>
                </a:lnTo>
                <a:lnTo>
                  <a:pt x="9179" y="48"/>
                </a:lnTo>
                <a:lnTo>
                  <a:pt x="8849" y="0"/>
                </a:lnTo>
                <a:close/>
              </a:path>
            </a:pathLst>
          </a:custGeom>
          <a:ln w="19050">
            <a:solidFill>
              <a:srgbClr val="FFFFFF"/>
            </a:solidFill>
          </a:ln>
        </p:spPr>
        <p:txBody>
          <a:bodyPr lIns="45718" tIns="45718" rIns="45718" bIns="45718" anchor="ctr"/>
          <a:lstStyle/>
          <a:p>
            <a:pPr>
              <a:defRPr>
                <a:solidFill>
                  <a:srgbClr val="000000"/>
                </a:solidFill>
                <a:latin typeface="Calibri"/>
                <a:ea typeface="Calibri"/>
                <a:cs typeface="Calibri"/>
                <a:sym typeface="Calibri"/>
              </a:defRPr>
            </a:pPr>
            <a:endParaRPr dirty="0">
              <a:latin typeface="Calibri"/>
              <a:cs typeface="Calibri"/>
            </a:endParaRPr>
          </a:p>
        </p:txBody>
      </p:sp>
      <p:sp>
        <p:nvSpPr>
          <p:cNvPr id="39" name="Rectangle 38"/>
          <p:cNvSpPr/>
          <p:nvPr/>
        </p:nvSpPr>
        <p:spPr>
          <a:xfrm flipH="1">
            <a:off x="1798321" y="3197561"/>
            <a:ext cx="62067" cy="660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1515719" y="3228275"/>
            <a:ext cx="1180131" cy="692497"/>
          </a:xfrm>
          <a:prstGeom prst="rect">
            <a:avLst/>
          </a:prstGeom>
          <a:noFill/>
        </p:spPr>
        <p:txBody>
          <a:bodyPr wrap="none" rtlCol="0">
            <a:spAutoFit/>
          </a:bodyPr>
          <a:lstStyle/>
          <a:p>
            <a:r>
              <a:rPr lang="en-US" b="1" dirty="0" smtClean="0"/>
              <a:t>CROSS</a:t>
            </a:r>
          </a:p>
          <a:p>
            <a:r>
              <a:rPr lang="en-US" b="1" dirty="0" smtClean="0"/>
              <a:t>PLATFORM</a:t>
            </a:r>
          </a:p>
          <a:p>
            <a:r>
              <a:rPr lang="en-US" sz="1000" dirty="0" smtClean="0"/>
              <a:t>NATIVE</a:t>
            </a:r>
            <a:endParaRPr lang="en-US" sz="1100" dirty="0"/>
          </a:p>
        </p:txBody>
      </p:sp>
      <p:cxnSp>
        <p:nvCxnSpPr>
          <p:cNvPr id="41" name="Elbow Connector 40"/>
          <p:cNvCxnSpPr>
            <a:stCxn id="36" idx="0"/>
            <a:endCxn id="12" idx="4"/>
          </p:cNvCxnSpPr>
          <p:nvPr/>
        </p:nvCxnSpPr>
        <p:spPr>
          <a:xfrm rot="16200000" flipV="1">
            <a:off x="5096307" y="3714517"/>
            <a:ext cx="273201" cy="83537"/>
          </a:xfrm>
          <a:prstGeom prst="bentConnector3">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Elbow Connector 41"/>
          <p:cNvCxnSpPr>
            <a:stCxn id="30" idx="0"/>
            <a:endCxn id="12" idx="4"/>
          </p:cNvCxnSpPr>
          <p:nvPr/>
        </p:nvCxnSpPr>
        <p:spPr>
          <a:xfrm rot="5400000" flipH="1" flipV="1">
            <a:off x="4255985" y="2957734"/>
            <a:ext cx="273201" cy="1597105"/>
          </a:xfrm>
          <a:prstGeom prst="bentConnector3">
            <a:avLst>
              <a:gd name="adj1" fmla="val 50000"/>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Elbow Connector 42"/>
          <p:cNvCxnSpPr>
            <a:stCxn id="28" idx="0"/>
            <a:endCxn id="12" idx="4"/>
          </p:cNvCxnSpPr>
          <p:nvPr/>
        </p:nvCxnSpPr>
        <p:spPr>
          <a:xfrm rot="5400000" flipH="1" flipV="1">
            <a:off x="4532878" y="3234626"/>
            <a:ext cx="273201" cy="1043320"/>
          </a:xfrm>
          <a:prstGeom prst="bentConnector3">
            <a:avLst>
              <a:gd name="adj1" fmla="val 50000"/>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Elbow Connector 43"/>
          <p:cNvCxnSpPr>
            <a:stCxn id="34" idx="0"/>
            <a:endCxn id="12" idx="4"/>
          </p:cNvCxnSpPr>
          <p:nvPr/>
        </p:nvCxnSpPr>
        <p:spPr>
          <a:xfrm rot="5400000" flipH="1" flipV="1">
            <a:off x="4819414" y="3521162"/>
            <a:ext cx="273201" cy="470248"/>
          </a:xfrm>
          <a:prstGeom prst="bentConnector3">
            <a:avLst>
              <a:gd name="adj1" fmla="val 50000"/>
            </a:avLst>
          </a:pr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cxnSp>
      <p:sp>
        <p:nvSpPr>
          <p:cNvPr id="45" name="Shape 128"/>
          <p:cNvSpPr>
            <a:spLocks noGrp="1"/>
          </p:cNvSpPr>
          <p:nvPr>
            <p:ph type="sldNum" sz="quarter" idx="4294967295"/>
          </p:nvPr>
        </p:nvSpPr>
        <p:spPr>
          <a:xfrm>
            <a:off x="8797668" y="4934120"/>
            <a:ext cx="150037" cy="230828"/>
          </a:xfrm>
          <a:prstGeom prst="rect">
            <a:avLst/>
          </a:prstGeom>
          <a:extLst>
            <a:ext uri="{C572A759-6A51-4108-AA02-DFA0A04FC94B}">
              <ma14:wrappingTextBoxFlag xmlns:ma14="http://schemas.microsoft.com/office/mac/drawingml/2011/main" xmlns="" val="1"/>
            </a:ext>
          </a:extLst>
        </p:spPr>
        <p:txBody>
          <a:bodyPr/>
          <a:lstStyle/>
          <a:p>
            <a:r>
              <a:rPr lang="en-US" dirty="0" smtClean="0"/>
              <a:t>6</a:t>
            </a:r>
            <a:endParaRPr dirty="0"/>
          </a:p>
        </p:txBody>
      </p:sp>
    </p:spTree>
    <p:extLst>
      <p:ext uri="{BB962C8B-B14F-4D97-AF65-F5344CB8AC3E}">
        <p14:creationId xmlns:p14="http://schemas.microsoft.com/office/powerpoint/2010/main" val="23900930"/>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Quality Performance Stability (QPS)</a:t>
            </a:r>
            <a:endParaRPr lang="en-US" baseline="0" dirty="0">
              <a:latin typeface="Calibri" panose="020F0502020204030204" pitchFamily="34" charset="0"/>
            </a:endParaRPr>
          </a:p>
        </p:txBody>
      </p:sp>
      <p:sp>
        <p:nvSpPr>
          <p:cNvPr id="3" name="Content Placeholder 2"/>
          <p:cNvSpPr>
            <a:spLocks noGrp="1"/>
          </p:cNvSpPr>
          <p:nvPr>
            <p:ph type="body" idx="1"/>
          </p:nvPr>
        </p:nvSpPr>
        <p:spPr/>
        <p:txBody>
          <a:bodyPr>
            <a:normAutofit/>
          </a:bodyPr>
          <a:lstStyle/>
          <a:p>
            <a:r>
              <a:rPr lang="en-US" sz="2400" baseline="0" dirty="0" smtClean="0">
                <a:latin typeface="Calibri" panose="020F0502020204030204" pitchFamily="34" charset="0"/>
              </a:rPr>
              <a:t>Significant focus on Quality</a:t>
            </a:r>
          </a:p>
          <a:p>
            <a:pPr lvl="1"/>
            <a:r>
              <a:rPr lang="en-US" sz="2000" dirty="0">
                <a:latin typeface="Calibri" panose="020F0502020204030204" pitchFamily="34" charset="0"/>
              </a:rPr>
              <a:t>25% of </a:t>
            </a:r>
            <a:r>
              <a:rPr lang="en-US" sz="2000" dirty="0" smtClean="0">
                <a:latin typeface="Calibri" panose="020F0502020204030204" pitchFamily="34" charset="0"/>
              </a:rPr>
              <a:t>planned developers tasks</a:t>
            </a:r>
            <a:endParaRPr lang="en-US" sz="2000" baseline="0" dirty="0" smtClean="0">
              <a:latin typeface="Calibri" panose="020F0502020204030204" pitchFamily="34" charset="0"/>
            </a:endParaRPr>
          </a:p>
          <a:p>
            <a:pPr lvl="1"/>
            <a:r>
              <a:rPr lang="en-US" sz="2000" baseline="0" dirty="0" smtClean="0">
                <a:latin typeface="Calibri" panose="020F0502020204030204" pitchFamily="34" charset="0"/>
              </a:rPr>
              <a:t>Covering all areas of the product</a:t>
            </a:r>
          </a:p>
          <a:p>
            <a:r>
              <a:rPr lang="en-US" sz="2400" baseline="0" dirty="0" smtClean="0">
                <a:latin typeface="Calibri" panose="020F0502020204030204" pitchFamily="34" charset="0"/>
              </a:rPr>
              <a:t>High </a:t>
            </a:r>
            <a:r>
              <a:rPr lang="en-US" sz="2400" baseline="0" dirty="0">
                <a:latin typeface="Calibri" panose="020F0502020204030204" pitchFamily="34" charset="0"/>
              </a:rPr>
              <a:t>number of </a:t>
            </a:r>
            <a:r>
              <a:rPr lang="en-US" sz="2400" baseline="0" dirty="0" smtClean="0">
                <a:latin typeface="Calibri" panose="020F0502020204030204" pitchFamily="34" charset="0"/>
              </a:rPr>
              <a:t>fixes </a:t>
            </a:r>
            <a:r>
              <a:rPr lang="en-US" sz="2400" baseline="0" dirty="0">
                <a:latin typeface="Calibri" panose="020F0502020204030204" pitchFamily="34" charset="0"/>
              </a:rPr>
              <a:t>and smaller enhancements</a:t>
            </a:r>
          </a:p>
          <a:p>
            <a:pPr lvl="2"/>
            <a:r>
              <a:rPr lang="en-US" sz="2000" baseline="0" dirty="0" smtClean="0">
                <a:latin typeface="Calibri" panose="020F0502020204030204" pitchFamily="34" charset="0"/>
              </a:rPr>
              <a:t>744 </a:t>
            </a:r>
            <a:r>
              <a:rPr lang="en-US" sz="2000" baseline="0" dirty="0">
                <a:latin typeface="Calibri" panose="020F0502020204030204" pitchFamily="34" charset="0"/>
              </a:rPr>
              <a:t>customer reported bugs </a:t>
            </a:r>
            <a:r>
              <a:rPr lang="en-US" sz="2000" baseline="0" dirty="0" smtClean="0">
                <a:latin typeface="Calibri" panose="020F0502020204030204" pitchFamily="34" charset="0"/>
              </a:rPr>
              <a:t>closed</a:t>
            </a:r>
          </a:p>
          <a:p>
            <a:pPr lvl="3">
              <a:buFont typeface="Wingdings" panose="05000000000000000000" pitchFamily="2" charset="2"/>
              <a:buChar char="§"/>
            </a:pPr>
            <a:r>
              <a:rPr lang="en-US" sz="1800" dirty="0" smtClean="0">
                <a:latin typeface="Calibri" panose="020F0502020204030204" pitchFamily="34" charset="0"/>
              </a:rPr>
              <a:t>Total number of bugs fixed: Over 2,500</a:t>
            </a:r>
          </a:p>
          <a:p>
            <a:r>
              <a:rPr lang="en-US" sz="2400" dirty="0" smtClean="0">
                <a:latin typeface="Calibri" panose="020F0502020204030204" pitchFamily="34" charset="0"/>
              </a:rPr>
              <a:t>Mobile debugging enhancements</a:t>
            </a:r>
          </a:p>
          <a:p>
            <a:pPr lvl="1"/>
            <a:r>
              <a:rPr lang="en-US" sz="2000" baseline="0" dirty="0" smtClean="0">
                <a:latin typeface="Calibri" panose="020F0502020204030204" pitchFamily="34" charset="0"/>
              </a:rPr>
              <a:t>CPU View support, Unicode strings evaluation, …</a:t>
            </a:r>
          </a:p>
        </p:txBody>
      </p:sp>
      <p:pic>
        <p:nvPicPr>
          <p:cNvPr id="5" name="Picture 4"/>
          <p:cNvPicPr>
            <a:picLocks noChangeAspect="1"/>
          </p:cNvPicPr>
          <p:nvPr/>
        </p:nvPicPr>
        <p:blipFill>
          <a:blip r:embed="rId2"/>
          <a:stretch>
            <a:fillRect/>
          </a:stretch>
        </p:blipFill>
        <p:spPr>
          <a:xfrm>
            <a:off x="6904363" y="386689"/>
            <a:ext cx="1954615" cy="1905750"/>
          </a:xfrm>
          <a:prstGeom prst="rect">
            <a:avLst/>
          </a:prstGeom>
        </p:spPr>
      </p:pic>
      <p:sp>
        <p:nvSpPr>
          <p:cNvPr id="6"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60</a:t>
            </a:r>
          </a:p>
        </p:txBody>
      </p:sp>
    </p:spTree>
    <p:extLst>
      <p:ext uri="{BB962C8B-B14F-4D97-AF65-F5344CB8AC3E}">
        <p14:creationId xmlns:p14="http://schemas.microsoft.com/office/powerpoint/2010/main" val="1088142310"/>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Firedac drivers update</a:t>
            </a:r>
            <a:endParaRPr lang="en-US" dirty="0"/>
          </a:p>
        </p:txBody>
      </p:sp>
      <p:sp>
        <p:nvSpPr>
          <p:cNvPr id="3" name="Text Placeholder 2"/>
          <p:cNvSpPr>
            <a:spLocks noGrp="1"/>
          </p:cNvSpPr>
          <p:nvPr>
            <p:ph type="body" idx="1"/>
          </p:nvPr>
        </p:nvSpPr>
        <p:spPr>
          <a:xfrm>
            <a:off x="465992" y="1285875"/>
            <a:ext cx="7069016" cy="3493294"/>
          </a:xfrm>
        </p:spPr>
        <p:txBody>
          <a:bodyPr>
            <a:normAutofit fontScale="92500"/>
          </a:bodyPr>
          <a:lstStyle/>
          <a:p>
            <a:r>
              <a:rPr lang="en-US" dirty="0" smtClean="0"/>
              <a:t>ODBC 3.8 driver</a:t>
            </a:r>
          </a:p>
          <a:p>
            <a:r>
              <a:rPr lang="en-US" dirty="0" smtClean="0"/>
              <a:t>SQLite driver (with 3.9.2 support)</a:t>
            </a:r>
          </a:p>
          <a:p>
            <a:r>
              <a:rPr lang="en-US" dirty="0" smtClean="0"/>
              <a:t>InterBase and Firebird drivers</a:t>
            </a:r>
          </a:p>
          <a:p>
            <a:pPr lvl="1"/>
            <a:r>
              <a:rPr lang="en-US" sz="1900" dirty="0"/>
              <a:t>S</a:t>
            </a:r>
            <a:r>
              <a:rPr lang="en-US" sz="1900" dirty="0" smtClean="0"/>
              <a:t>ervice manager, real BLOB streaming</a:t>
            </a:r>
          </a:p>
          <a:p>
            <a:r>
              <a:rPr lang="en-US" dirty="0" smtClean="0"/>
              <a:t>Oracle driver supporting v11g and v12c new APIs</a:t>
            </a:r>
          </a:p>
          <a:p>
            <a:pPr lvl="1"/>
            <a:r>
              <a:rPr lang="en-US" sz="1900" dirty="0" smtClean="0"/>
              <a:t>TFDOracleAdmin service </a:t>
            </a:r>
            <a:r>
              <a:rPr lang="en-US" sz="1900" dirty="0"/>
              <a:t>and change notifications</a:t>
            </a:r>
            <a:endParaRPr lang="en-US" sz="1900" dirty="0" smtClean="0"/>
          </a:p>
          <a:p>
            <a:r>
              <a:rPr lang="en-US" dirty="0" smtClean="0"/>
              <a:t>Advantage DB driver (version 12)</a:t>
            </a:r>
          </a:p>
          <a:p>
            <a:r>
              <a:rPr lang="en-US" dirty="0" smtClean="0"/>
              <a:t>DB2 driver (with support for AS/400)</a:t>
            </a:r>
          </a:p>
          <a:p>
            <a:r>
              <a:rPr lang="en-US" dirty="0" smtClean="0"/>
              <a:t>PostgreSQL driver (new JSON data types)</a:t>
            </a:r>
          </a:p>
          <a:p>
            <a:r>
              <a:rPr lang="en-US" dirty="0" smtClean="0"/>
              <a:t>Informix driver with better locking support</a:t>
            </a:r>
          </a:p>
          <a:p>
            <a:r>
              <a:rPr lang="en-US" dirty="0" smtClean="0"/>
              <a:t>MongoDB databases improvements and change notifications </a:t>
            </a:r>
            <a:endParaRPr lang="en-US" dirty="0"/>
          </a:p>
        </p:txBody>
      </p:sp>
      <p:pic>
        <p:nvPicPr>
          <p:cNvPr id="2050" name="Picture 2" descr="http://blogs.embarcadero.com/files/2014/04/firedaclogo02193x175_117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013" y="194997"/>
            <a:ext cx="1838325" cy="1666875"/>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61</a:t>
            </a:r>
          </a:p>
        </p:txBody>
      </p:sp>
    </p:spTree>
    <p:extLst>
      <p:ext uri="{BB962C8B-B14F-4D97-AF65-F5344CB8AC3E}">
        <p14:creationId xmlns:p14="http://schemas.microsoft.com/office/powerpoint/2010/main" val="3219876081"/>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5357812" y="141749"/>
            <a:ext cx="3610445" cy="2302537"/>
            <a:chOff x="543022" y="283419"/>
            <a:chExt cx="3629533" cy="2305293"/>
          </a:xfrm>
        </p:grpSpPr>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022" y="283419"/>
              <a:ext cx="3629533" cy="1982936"/>
            </a:xfrm>
            <a:prstGeom prst="rect">
              <a:avLst/>
            </a:prstGeom>
          </p:spPr>
        </p:pic>
        <p:sp>
          <p:nvSpPr>
            <p:cNvPr id="16" name="Rectangle 15"/>
            <p:cNvSpPr/>
            <p:nvPr/>
          </p:nvSpPr>
          <p:spPr>
            <a:xfrm>
              <a:off x="933443" y="2219380"/>
              <a:ext cx="2855269" cy="369332"/>
            </a:xfrm>
            <a:prstGeom prst="rect">
              <a:avLst/>
            </a:prstGeom>
          </p:spPr>
          <p:txBody>
            <a:bodyPr wrap="none">
              <a:spAutoFit/>
            </a:bodyPr>
            <a:lstStyle/>
            <a:p>
              <a:pPr algn="ctr"/>
              <a:r>
                <a:rPr lang="en-US" sz="1800" dirty="0">
                  <a:latin typeface="Calibri" panose="020F0502020204030204" pitchFamily="34" charset="0"/>
                </a:rPr>
                <a:t>Most Innovative </a:t>
              </a:r>
              <a:r>
                <a:rPr lang="en-US" sz="1800" dirty="0" smtClean="0">
                  <a:latin typeface="Calibri" panose="020F0502020204030204" pitchFamily="34" charset="0"/>
                </a:rPr>
                <a:t>Use of Data</a:t>
              </a:r>
            </a:p>
          </p:txBody>
        </p:sp>
      </p:grpSp>
      <p:sp>
        <p:nvSpPr>
          <p:cNvPr id="39" name="Rectangle 38"/>
          <p:cNvSpPr/>
          <p:nvPr/>
        </p:nvSpPr>
        <p:spPr>
          <a:xfrm>
            <a:off x="2372156" y="3061808"/>
            <a:ext cx="2457084" cy="89186"/>
          </a:xfrm>
          <a:prstGeom prst="rect">
            <a:avLst/>
          </a:prstGeom>
          <a:solidFill>
            <a:srgbClr val="E11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829240" y="3061808"/>
            <a:ext cx="2447658" cy="89186"/>
          </a:xfrm>
          <a:prstGeom prst="rect">
            <a:avLst/>
          </a:prstGeom>
          <a:solidFill>
            <a:srgbClr val="325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75502" y="3061808"/>
            <a:ext cx="2447658" cy="89186"/>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772" y="3711056"/>
            <a:ext cx="825665" cy="821177"/>
          </a:xfrm>
          <a:prstGeom prst="rect">
            <a:avLst/>
          </a:prstGeom>
        </p:spPr>
      </p:pic>
      <p:sp>
        <p:nvSpPr>
          <p:cNvPr id="44" name="Rectangle 43"/>
          <p:cNvSpPr/>
          <p:nvPr/>
        </p:nvSpPr>
        <p:spPr>
          <a:xfrm>
            <a:off x="1302327" y="3716477"/>
            <a:ext cx="4379740" cy="738664"/>
          </a:xfrm>
          <a:prstGeom prst="rect">
            <a:avLst/>
          </a:prstGeom>
        </p:spPr>
        <p:txBody>
          <a:bodyPr wrap="square">
            <a:spAutoFit/>
          </a:bodyPr>
          <a:lstStyle/>
          <a:p>
            <a:r>
              <a:rPr lang="en-US" i="1" dirty="0"/>
              <a:t>Kick start </a:t>
            </a:r>
            <a:r>
              <a:rPr lang="en-US" dirty="0"/>
              <a:t>your applications with must have data security, synchronization and disaster recovery features. Build it once then </a:t>
            </a:r>
            <a:r>
              <a:rPr lang="en-US" i="1" dirty="0"/>
              <a:t>Embed, Deploy, Relax!</a:t>
            </a:r>
            <a:r>
              <a:rPr lang="en-GB" i="1" dirty="0"/>
              <a:t> </a:t>
            </a:r>
            <a:endParaRPr lang="en-US" i="1" dirty="0"/>
          </a:p>
        </p:txBody>
      </p:sp>
      <p:sp>
        <p:nvSpPr>
          <p:cNvPr id="49" name="Text Placeholder 1"/>
          <p:cNvSpPr txBox="1">
            <a:spLocks/>
          </p:cNvSpPr>
          <p:nvPr/>
        </p:nvSpPr>
        <p:spPr>
          <a:xfrm>
            <a:off x="304801" y="1134319"/>
            <a:ext cx="6263424" cy="1437431"/>
          </a:xfrm>
          <a:prstGeom prst="rect">
            <a:avLst/>
          </a:prstGeom>
        </p:spPr>
        <p:txBody>
          <a:bodyPr/>
          <a:lstStyle>
            <a:lvl1pPr marL="285750" marR="0" indent="-285750" algn="l" defTabSz="914400" rtl="0" eaLnBrk="1" latinLnBrk="0" hangingPunct="1">
              <a:lnSpc>
                <a:spcPct val="100000"/>
              </a:lnSpc>
              <a:spcBef>
                <a:spcPts val="0"/>
              </a:spcBef>
              <a:spcAft>
                <a:spcPts val="0"/>
              </a:spcAft>
              <a:buClr>
                <a:srgbClr val="E11525"/>
              </a:buClr>
              <a:buSzPct val="100000"/>
              <a:buFont typeface="Wingdings" panose="05000000000000000000" pitchFamily="2" charset="2"/>
              <a:buChar char="§"/>
              <a:tabLst/>
              <a:defRPr sz="2400" b="0" i="0" u="none" strike="noStrike" cap="none" spc="0" baseline="0">
                <a:ln>
                  <a:noFill/>
                </a:ln>
                <a:solidFill>
                  <a:srgbClr val="716558"/>
                </a:solidFill>
                <a:uFillTx/>
                <a:latin typeface="Calibri"/>
                <a:ea typeface="Calibri"/>
                <a:cs typeface="Calibri"/>
                <a:sym typeface="Calibri"/>
              </a:defRPr>
            </a:lvl1pPr>
            <a:lvl2pPr marL="633412" marR="0" indent="-285750" algn="l" defTabSz="914400" rtl="0" eaLnBrk="1" latinLnBrk="0" hangingPunct="1">
              <a:lnSpc>
                <a:spcPct val="100000"/>
              </a:lnSpc>
              <a:spcBef>
                <a:spcPts val="0"/>
              </a:spcBef>
              <a:spcAft>
                <a:spcPts val="0"/>
              </a:spcAft>
              <a:buClr>
                <a:srgbClr val="E11525"/>
              </a:buClr>
              <a:buSzPct val="100000"/>
              <a:buFont typeface="Wingdings" panose="05000000000000000000" pitchFamily="2" charset="2"/>
              <a:buChar char="§"/>
              <a:tabLst/>
              <a:defRPr sz="2400" b="0" i="0" u="none" strike="noStrike" cap="none" spc="0" baseline="0">
                <a:ln>
                  <a:noFill/>
                </a:ln>
                <a:solidFill>
                  <a:srgbClr val="716558"/>
                </a:solidFill>
                <a:uFillTx/>
                <a:latin typeface="Calibri"/>
                <a:ea typeface="Calibri"/>
                <a:cs typeface="Calibri"/>
                <a:sym typeface="Calibri"/>
              </a:defRPr>
            </a:lvl2pPr>
            <a:lvl3pPr marL="970597" marR="0" indent="-337185" algn="l" defTabSz="914400" rtl="0" eaLnBrk="1" latinLnBrk="0" hangingPunct="1">
              <a:lnSpc>
                <a:spcPct val="100000"/>
              </a:lnSpc>
              <a:spcBef>
                <a:spcPts val="0"/>
              </a:spcBef>
              <a:spcAft>
                <a:spcPts val="0"/>
              </a:spcAft>
              <a:buClr>
                <a:srgbClr val="E11525"/>
              </a:buClr>
              <a:buSzPct val="100000"/>
              <a:buFont typeface="Wingdings" panose="05000000000000000000" pitchFamily="2" charset="2"/>
              <a:buChar char="§"/>
              <a:tabLst/>
              <a:defRPr sz="2400" b="0" i="0" u="none" strike="noStrike" cap="none" spc="0" baseline="0">
                <a:ln>
                  <a:noFill/>
                </a:ln>
                <a:solidFill>
                  <a:srgbClr val="716558"/>
                </a:solidFill>
                <a:uFillTx/>
                <a:latin typeface="Calibri"/>
                <a:ea typeface="Calibri"/>
                <a:cs typeface="Calibri"/>
                <a:sym typeface="Calibri"/>
              </a:defRPr>
            </a:lvl3pPr>
            <a:lvl4pPr marL="1616528" marR="0" indent="-587828" algn="l" defTabSz="914400" rtl="0" eaLnBrk="1" latinLnBrk="0" hangingPunct="1">
              <a:lnSpc>
                <a:spcPct val="100000"/>
              </a:lnSpc>
              <a:spcBef>
                <a:spcPts val="0"/>
              </a:spcBef>
              <a:spcAft>
                <a:spcPts val="0"/>
              </a:spcAft>
              <a:buClr>
                <a:srgbClr val="E11525"/>
              </a:buClr>
              <a:buSzPct val="100000"/>
              <a:buFont typeface="Wingdings"/>
              <a:buChar char="−"/>
              <a:tabLst/>
              <a:defRPr sz="2400" b="0" i="0" u="none" strike="noStrike" cap="none" spc="0" baseline="0">
                <a:ln>
                  <a:noFill/>
                </a:ln>
                <a:solidFill>
                  <a:srgbClr val="716558"/>
                </a:solidFill>
                <a:uFillTx/>
                <a:latin typeface="Calibri"/>
                <a:ea typeface="Calibri"/>
                <a:cs typeface="Calibri"/>
                <a:sym typeface="Calibri"/>
              </a:defRPr>
            </a:lvl4pPr>
            <a:lvl5pPr marL="1959428" marR="0" indent="-587828" algn="l" defTabSz="914400" rtl="0" eaLnBrk="1" latinLnBrk="0" hangingPunct="1">
              <a:lnSpc>
                <a:spcPct val="100000"/>
              </a:lnSpc>
              <a:spcBef>
                <a:spcPts val="0"/>
              </a:spcBef>
              <a:spcAft>
                <a:spcPts val="0"/>
              </a:spcAft>
              <a:buClr>
                <a:srgbClr val="E11525"/>
              </a:buClr>
              <a:buSzPct val="100000"/>
              <a:buFont typeface="Wingdings"/>
              <a:buChar char="•"/>
              <a:tabLst/>
              <a:defRPr sz="2400" b="0" i="0" u="none" strike="noStrike" cap="none" spc="0" baseline="0">
                <a:ln>
                  <a:noFill/>
                </a:ln>
                <a:solidFill>
                  <a:srgbClr val="716558"/>
                </a:solidFill>
                <a:uFillTx/>
                <a:latin typeface="Calibri"/>
                <a:ea typeface="Calibri"/>
                <a:cs typeface="Calibri"/>
                <a:sym typeface="Calibri"/>
              </a:defRPr>
            </a:lvl5pPr>
            <a:lvl6pPr marL="0" marR="0" indent="0" algn="l" defTabSz="914400" rtl="0" eaLnBrk="1" latinLnBrk="0" hangingPunct="1">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6pPr>
            <a:lvl7pPr marL="0" marR="0" indent="0" algn="l" defTabSz="914400" rtl="0" eaLnBrk="1" latinLnBrk="0" hangingPunct="1">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7pPr>
            <a:lvl8pPr marL="0" marR="0" indent="0" algn="l" defTabSz="914400" rtl="0" eaLnBrk="1" latinLnBrk="0" hangingPunct="1">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8pPr>
            <a:lvl9pPr marL="0" marR="0" indent="0" algn="l" defTabSz="914400" rtl="0" eaLnBrk="1" latinLnBrk="0" hangingPunct="1">
              <a:lnSpc>
                <a:spcPct val="100000"/>
              </a:lnSpc>
              <a:spcBef>
                <a:spcPts val="0"/>
              </a:spcBef>
              <a:spcAft>
                <a:spcPts val="0"/>
              </a:spcAft>
              <a:buClr>
                <a:srgbClr val="E11525"/>
              </a:buClr>
              <a:buSzTx/>
              <a:buFont typeface="Wingdings"/>
              <a:buNone/>
              <a:tabLst/>
              <a:defRPr sz="2400" b="0" i="0" u="none" strike="noStrike" cap="none" spc="0" baseline="0">
                <a:ln>
                  <a:noFill/>
                </a:ln>
                <a:solidFill>
                  <a:srgbClr val="716558"/>
                </a:solidFill>
                <a:uFillTx/>
                <a:latin typeface="Calibri"/>
                <a:ea typeface="Calibri"/>
                <a:cs typeface="Calibri"/>
                <a:sym typeface="Calibri"/>
              </a:defRPr>
            </a:lvl9pPr>
          </a:lstStyle>
          <a:p>
            <a:pPr>
              <a:buFont typeface="Wingdings" panose="05000000000000000000" pitchFamily="2" charset="2"/>
              <a:buNone/>
            </a:pPr>
            <a:r>
              <a:rPr lang="en-US" dirty="0" smtClean="0">
                <a:latin typeface="Calibri" panose="020F0502020204030204" pitchFamily="34" charset="0"/>
              </a:rPr>
              <a:t> </a:t>
            </a:r>
            <a:endParaRPr lang="en-US" dirty="0">
              <a:latin typeface="Calibri" panose="020F0502020204030204" pitchFamily="34" charset="0"/>
            </a:endParaRPr>
          </a:p>
        </p:txBody>
      </p:sp>
      <p:sp>
        <p:nvSpPr>
          <p:cNvPr id="50" name="Text Placeholder 49"/>
          <p:cNvSpPr>
            <a:spLocks noGrp="1"/>
          </p:cNvSpPr>
          <p:nvPr>
            <p:ph type="body" sz="quarter" idx="10"/>
          </p:nvPr>
        </p:nvSpPr>
        <p:spPr/>
        <p:txBody>
          <a:bodyPr/>
          <a:lstStyle/>
          <a:p>
            <a:pPr>
              <a:buNone/>
            </a:pPr>
            <a:r>
              <a:rPr lang="en-US" dirty="0" smtClean="0"/>
              <a:t>InterBase</a:t>
            </a:r>
            <a:endParaRPr lang="en-US" dirty="0"/>
          </a:p>
        </p:txBody>
      </p:sp>
      <p:sp>
        <p:nvSpPr>
          <p:cNvPr id="54" name="Text Placeholder 53"/>
          <p:cNvSpPr>
            <a:spLocks noGrp="1"/>
          </p:cNvSpPr>
          <p:nvPr>
            <p:ph type="body" sz="quarter" idx="11"/>
          </p:nvPr>
        </p:nvSpPr>
        <p:spPr/>
        <p:txBody>
          <a:bodyPr/>
          <a:lstStyle/>
          <a:p>
            <a:r>
              <a:rPr lang="en-US" dirty="0" smtClean="0"/>
              <a:t>Embed, Deploy, Relax</a:t>
            </a:r>
          </a:p>
          <a:p>
            <a:pPr marL="0" indent="0">
              <a:buNone/>
            </a:pPr>
            <a:endParaRPr lang="en-US" dirty="0"/>
          </a:p>
          <a:p>
            <a:r>
              <a:rPr lang="en-US" sz="1400" dirty="0" smtClean="0"/>
              <a:t>Windows, Linux, Android, iOS, Mac OS X</a:t>
            </a:r>
            <a:endParaRPr lang="en-US" sz="1400" dirty="0"/>
          </a:p>
        </p:txBody>
      </p:sp>
    </p:spTree>
    <p:extLst>
      <p:ext uri="{BB962C8B-B14F-4D97-AF65-F5344CB8AC3E}">
        <p14:creationId xmlns:p14="http://schemas.microsoft.com/office/powerpoint/2010/main" val="892431240"/>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Traditional Data Briefcase</a:t>
            </a:r>
            <a:endParaRPr lang="en-GB" dirty="0"/>
          </a:p>
        </p:txBody>
      </p:sp>
      <p:sp>
        <p:nvSpPr>
          <p:cNvPr id="4" name="Rectangle 3"/>
          <p:cNvSpPr/>
          <p:nvPr/>
        </p:nvSpPr>
        <p:spPr>
          <a:xfrm>
            <a:off x="624574" y="13876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5" name="Rectangle 4"/>
          <p:cNvSpPr/>
          <p:nvPr/>
        </p:nvSpPr>
        <p:spPr>
          <a:xfrm>
            <a:off x="2306923" y="1387652"/>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6" name="Rectangle 5"/>
          <p:cNvSpPr/>
          <p:nvPr/>
        </p:nvSpPr>
        <p:spPr>
          <a:xfrm>
            <a:off x="3992194" y="1387652"/>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7" name="Rectangle 6"/>
          <p:cNvSpPr/>
          <p:nvPr/>
        </p:nvSpPr>
        <p:spPr>
          <a:xfrm>
            <a:off x="5677465" y="1387652"/>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8" name="Rectangle 7"/>
          <p:cNvSpPr/>
          <p:nvPr/>
        </p:nvSpPr>
        <p:spPr>
          <a:xfrm>
            <a:off x="7362737" y="1387652"/>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9" name="Rectangle 8"/>
          <p:cNvSpPr/>
          <p:nvPr/>
        </p:nvSpPr>
        <p:spPr>
          <a:xfrm>
            <a:off x="624574" y="16924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0" name="Rectangle 9"/>
          <p:cNvSpPr/>
          <p:nvPr/>
        </p:nvSpPr>
        <p:spPr>
          <a:xfrm>
            <a:off x="2306923" y="16924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1" name="Rectangle 10"/>
          <p:cNvSpPr/>
          <p:nvPr/>
        </p:nvSpPr>
        <p:spPr>
          <a:xfrm>
            <a:off x="3992194" y="16924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2" name="Rectangle 11"/>
          <p:cNvSpPr/>
          <p:nvPr/>
        </p:nvSpPr>
        <p:spPr>
          <a:xfrm>
            <a:off x="5677465" y="16924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3" name="Rectangle 12"/>
          <p:cNvSpPr/>
          <p:nvPr/>
        </p:nvSpPr>
        <p:spPr>
          <a:xfrm>
            <a:off x="7362737" y="16924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4" name="Rectangle 13"/>
          <p:cNvSpPr/>
          <p:nvPr/>
        </p:nvSpPr>
        <p:spPr>
          <a:xfrm>
            <a:off x="624574" y="19972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5" name="Rectangle 14"/>
          <p:cNvSpPr/>
          <p:nvPr/>
        </p:nvSpPr>
        <p:spPr>
          <a:xfrm>
            <a:off x="2306923" y="19972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6" name="Rectangle 15"/>
          <p:cNvSpPr/>
          <p:nvPr/>
        </p:nvSpPr>
        <p:spPr>
          <a:xfrm>
            <a:off x="3992194" y="19972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7" name="Rectangle 16"/>
          <p:cNvSpPr/>
          <p:nvPr/>
        </p:nvSpPr>
        <p:spPr>
          <a:xfrm>
            <a:off x="5677465" y="1997252"/>
            <a:ext cx="1143768" cy="3048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dirty="0"/>
          </a:p>
        </p:txBody>
      </p:sp>
      <p:sp>
        <p:nvSpPr>
          <p:cNvPr id="18" name="Rectangle 17"/>
          <p:cNvSpPr/>
          <p:nvPr/>
        </p:nvSpPr>
        <p:spPr>
          <a:xfrm>
            <a:off x="7362737" y="1997252"/>
            <a:ext cx="1143768" cy="3048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dirty="0"/>
          </a:p>
        </p:txBody>
      </p:sp>
      <p:sp>
        <p:nvSpPr>
          <p:cNvPr id="19" name="Rectangle 18"/>
          <p:cNvSpPr/>
          <p:nvPr/>
        </p:nvSpPr>
        <p:spPr>
          <a:xfrm>
            <a:off x="624574" y="23020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20" name="Rectangle 19"/>
          <p:cNvSpPr/>
          <p:nvPr/>
        </p:nvSpPr>
        <p:spPr>
          <a:xfrm>
            <a:off x="2306923" y="23020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21" name="Rectangle 20"/>
          <p:cNvSpPr/>
          <p:nvPr/>
        </p:nvSpPr>
        <p:spPr>
          <a:xfrm>
            <a:off x="3992194" y="2302052"/>
            <a:ext cx="1143768" cy="3048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22" name="Rectangle 21"/>
          <p:cNvSpPr/>
          <p:nvPr/>
        </p:nvSpPr>
        <p:spPr>
          <a:xfrm>
            <a:off x="5677465" y="2302052"/>
            <a:ext cx="1143768" cy="3048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23" name="Rectangle 22"/>
          <p:cNvSpPr/>
          <p:nvPr/>
        </p:nvSpPr>
        <p:spPr>
          <a:xfrm>
            <a:off x="7362737" y="2302052"/>
            <a:ext cx="1143768" cy="3048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26" name="Rectangle 25"/>
          <p:cNvSpPr/>
          <p:nvPr/>
        </p:nvSpPr>
        <p:spPr>
          <a:xfrm>
            <a:off x="3992194" y="26068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27" name="Rectangle 26"/>
          <p:cNvSpPr/>
          <p:nvPr/>
        </p:nvSpPr>
        <p:spPr>
          <a:xfrm>
            <a:off x="5677465" y="26068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28" name="Rectangle 27"/>
          <p:cNvSpPr/>
          <p:nvPr/>
        </p:nvSpPr>
        <p:spPr>
          <a:xfrm>
            <a:off x="7362737" y="2606852"/>
            <a:ext cx="1143768" cy="304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
        <p:nvSpPr>
          <p:cNvPr id="34" name="Rectangle 33"/>
          <p:cNvSpPr/>
          <p:nvPr/>
        </p:nvSpPr>
        <p:spPr>
          <a:xfrm>
            <a:off x="624574" y="30753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35" name="Rectangle 34"/>
          <p:cNvSpPr/>
          <p:nvPr/>
        </p:nvSpPr>
        <p:spPr>
          <a:xfrm>
            <a:off x="2306923" y="3075354"/>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36" name="Rectangle 35"/>
          <p:cNvSpPr/>
          <p:nvPr/>
        </p:nvSpPr>
        <p:spPr>
          <a:xfrm>
            <a:off x="3992194" y="3075353"/>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37" name="Rectangle 36"/>
          <p:cNvSpPr/>
          <p:nvPr/>
        </p:nvSpPr>
        <p:spPr>
          <a:xfrm>
            <a:off x="5677465" y="3075354"/>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38" name="Rectangle 37"/>
          <p:cNvSpPr/>
          <p:nvPr/>
        </p:nvSpPr>
        <p:spPr>
          <a:xfrm>
            <a:off x="7362737" y="3075354"/>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39" name="Rectangle 38"/>
          <p:cNvSpPr/>
          <p:nvPr/>
        </p:nvSpPr>
        <p:spPr>
          <a:xfrm>
            <a:off x="624574" y="33801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40" name="Rectangle 39"/>
          <p:cNvSpPr/>
          <p:nvPr/>
        </p:nvSpPr>
        <p:spPr>
          <a:xfrm>
            <a:off x="2306923" y="33801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41" name="Rectangle 40"/>
          <p:cNvSpPr/>
          <p:nvPr/>
        </p:nvSpPr>
        <p:spPr>
          <a:xfrm>
            <a:off x="3992194" y="3380153"/>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42" name="Rectangle 41"/>
          <p:cNvSpPr/>
          <p:nvPr/>
        </p:nvSpPr>
        <p:spPr>
          <a:xfrm>
            <a:off x="5677465" y="33801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43" name="Rectangle 42"/>
          <p:cNvSpPr/>
          <p:nvPr/>
        </p:nvSpPr>
        <p:spPr>
          <a:xfrm>
            <a:off x="7362737" y="33801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44" name="Rectangle 43"/>
          <p:cNvSpPr/>
          <p:nvPr/>
        </p:nvSpPr>
        <p:spPr>
          <a:xfrm>
            <a:off x="624574" y="36849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45" name="Rectangle 44"/>
          <p:cNvSpPr/>
          <p:nvPr/>
        </p:nvSpPr>
        <p:spPr>
          <a:xfrm>
            <a:off x="2306923" y="36849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46" name="Rectangle 45"/>
          <p:cNvSpPr/>
          <p:nvPr/>
        </p:nvSpPr>
        <p:spPr>
          <a:xfrm>
            <a:off x="3992194" y="3684953"/>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47" name="Rectangle 46"/>
          <p:cNvSpPr/>
          <p:nvPr/>
        </p:nvSpPr>
        <p:spPr>
          <a:xfrm>
            <a:off x="5677465" y="3684954"/>
            <a:ext cx="1143768" cy="3048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dirty="0"/>
          </a:p>
        </p:txBody>
      </p:sp>
      <p:sp>
        <p:nvSpPr>
          <p:cNvPr id="48" name="Rectangle 47"/>
          <p:cNvSpPr/>
          <p:nvPr/>
        </p:nvSpPr>
        <p:spPr>
          <a:xfrm>
            <a:off x="7362737" y="3684954"/>
            <a:ext cx="1143768" cy="3048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dirty="0"/>
          </a:p>
        </p:txBody>
      </p:sp>
      <p:sp>
        <p:nvSpPr>
          <p:cNvPr id="49" name="Rectangle 48"/>
          <p:cNvSpPr/>
          <p:nvPr/>
        </p:nvSpPr>
        <p:spPr>
          <a:xfrm>
            <a:off x="624574" y="39897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50" name="Rectangle 49"/>
          <p:cNvSpPr/>
          <p:nvPr/>
        </p:nvSpPr>
        <p:spPr>
          <a:xfrm>
            <a:off x="2306923" y="39897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51" name="Rectangle 50"/>
          <p:cNvSpPr/>
          <p:nvPr/>
        </p:nvSpPr>
        <p:spPr>
          <a:xfrm>
            <a:off x="3992194" y="3989753"/>
            <a:ext cx="1143768" cy="3048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52" name="Rectangle 51"/>
          <p:cNvSpPr/>
          <p:nvPr/>
        </p:nvSpPr>
        <p:spPr>
          <a:xfrm>
            <a:off x="5677465" y="3989754"/>
            <a:ext cx="1143768" cy="3048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53" name="Rectangle 52"/>
          <p:cNvSpPr/>
          <p:nvPr/>
        </p:nvSpPr>
        <p:spPr>
          <a:xfrm>
            <a:off x="7362737" y="3989754"/>
            <a:ext cx="1143768" cy="3048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56" name="Rectangle 55"/>
          <p:cNvSpPr/>
          <p:nvPr/>
        </p:nvSpPr>
        <p:spPr>
          <a:xfrm>
            <a:off x="3992194" y="4294553"/>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57" name="Rectangle 56"/>
          <p:cNvSpPr/>
          <p:nvPr/>
        </p:nvSpPr>
        <p:spPr>
          <a:xfrm>
            <a:off x="5677465" y="42945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58" name="Rectangle 57"/>
          <p:cNvSpPr/>
          <p:nvPr/>
        </p:nvSpPr>
        <p:spPr>
          <a:xfrm>
            <a:off x="7362737" y="4294554"/>
            <a:ext cx="1143768" cy="304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
        <p:nvSpPr>
          <p:cNvPr id="65" name="Rectangle 64"/>
          <p:cNvSpPr/>
          <p:nvPr/>
        </p:nvSpPr>
        <p:spPr>
          <a:xfrm>
            <a:off x="98455" y="1387652"/>
            <a:ext cx="457200" cy="1524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6" name="TextBox 65"/>
          <p:cNvSpPr txBox="1"/>
          <p:nvPr/>
        </p:nvSpPr>
        <p:spPr>
          <a:xfrm rot="16200000">
            <a:off x="-421055" y="1946543"/>
            <a:ext cx="1487116" cy="369332"/>
          </a:xfrm>
          <a:prstGeom prst="rect">
            <a:avLst/>
          </a:prstGeom>
          <a:noFill/>
        </p:spPr>
        <p:txBody>
          <a:bodyPr wrap="square" rtlCol="0">
            <a:spAutoFit/>
          </a:bodyPr>
          <a:lstStyle/>
          <a:p>
            <a:pPr algn="ctr"/>
            <a:r>
              <a:rPr lang="en-GB" dirty="0" smtClean="0">
                <a:solidFill>
                  <a:schemeClr val="bg1"/>
                </a:solidFill>
              </a:rPr>
              <a:t>Central DB</a:t>
            </a:r>
            <a:endParaRPr lang="en-GB" dirty="0">
              <a:solidFill>
                <a:schemeClr val="bg1"/>
              </a:solidFill>
            </a:endParaRPr>
          </a:p>
        </p:txBody>
      </p:sp>
      <p:sp>
        <p:nvSpPr>
          <p:cNvPr id="67" name="Rectangle 66"/>
          <p:cNvSpPr/>
          <p:nvPr/>
        </p:nvSpPr>
        <p:spPr>
          <a:xfrm>
            <a:off x="98456" y="3075354"/>
            <a:ext cx="457200" cy="1524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8" name="TextBox 67"/>
          <p:cNvSpPr txBox="1"/>
          <p:nvPr/>
        </p:nvSpPr>
        <p:spPr>
          <a:xfrm rot="16200000">
            <a:off x="-443450" y="3660947"/>
            <a:ext cx="1540519" cy="369332"/>
          </a:xfrm>
          <a:prstGeom prst="rect">
            <a:avLst/>
          </a:prstGeom>
          <a:noFill/>
        </p:spPr>
        <p:txBody>
          <a:bodyPr wrap="square" rtlCol="0">
            <a:spAutoFit/>
          </a:bodyPr>
          <a:lstStyle/>
          <a:p>
            <a:pPr algn="ctr"/>
            <a:r>
              <a:rPr lang="en-GB" dirty="0" smtClean="0">
                <a:solidFill>
                  <a:schemeClr val="bg1"/>
                </a:solidFill>
              </a:rPr>
              <a:t>Client Cache</a:t>
            </a:r>
            <a:endParaRPr lang="en-GB" dirty="0">
              <a:solidFill>
                <a:schemeClr val="bg1"/>
              </a:solidFill>
            </a:endParaRPr>
          </a:p>
        </p:txBody>
      </p:sp>
      <p:cxnSp>
        <p:nvCxnSpPr>
          <p:cNvPr id="69" name="Straight Connector 68"/>
          <p:cNvCxnSpPr/>
          <p:nvPr/>
        </p:nvCxnSpPr>
        <p:spPr>
          <a:xfrm>
            <a:off x="98456" y="1387651"/>
            <a:ext cx="889047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98456" y="2931415"/>
            <a:ext cx="889047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107504" y="4615873"/>
            <a:ext cx="889047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98456" y="3075353"/>
            <a:ext cx="8890479" cy="0"/>
          </a:xfrm>
          <a:prstGeom prst="line">
            <a:avLst/>
          </a:prstGeom>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2306923" y="923011"/>
            <a:ext cx="1142343" cy="9274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74" name="Rectangle 73"/>
          <p:cNvSpPr/>
          <p:nvPr/>
        </p:nvSpPr>
        <p:spPr>
          <a:xfrm>
            <a:off x="3993619" y="923011"/>
            <a:ext cx="1142343" cy="9274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76" name="Rectangle 75"/>
          <p:cNvSpPr/>
          <p:nvPr/>
        </p:nvSpPr>
        <p:spPr>
          <a:xfrm>
            <a:off x="623077" y="923011"/>
            <a:ext cx="1142343" cy="9274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77" name="Rectangle 76"/>
          <p:cNvSpPr/>
          <p:nvPr/>
        </p:nvSpPr>
        <p:spPr>
          <a:xfrm>
            <a:off x="7364162" y="923011"/>
            <a:ext cx="1142343" cy="927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78" name="Rectangle 77"/>
          <p:cNvSpPr/>
          <p:nvPr/>
        </p:nvSpPr>
        <p:spPr>
          <a:xfrm>
            <a:off x="5678890" y="923011"/>
            <a:ext cx="1143768" cy="92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dirty="0" smtClean="0"/>
              <a:t> </a:t>
            </a:r>
            <a:endParaRPr lang="en-GB" dirty="0"/>
          </a:p>
        </p:txBody>
      </p:sp>
      <p:sp>
        <p:nvSpPr>
          <p:cNvPr id="3" name="TextBox 2"/>
          <p:cNvSpPr txBox="1"/>
          <p:nvPr/>
        </p:nvSpPr>
        <p:spPr>
          <a:xfrm>
            <a:off x="3644" y="809388"/>
            <a:ext cx="646332" cy="253916"/>
          </a:xfrm>
          <a:prstGeom prst="rect">
            <a:avLst/>
          </a:prstGeom>
          <a:noFill/>
        </p:spPr>
        <p:txBody>
          <a:bodyPr wrap="square" rtlCol="0">
            <a:spAutoFit/>
          </a:bodyPr>
          <a:lstStyle/>
          <a:p>
            <a:pPr algn="ctr"/>
            <a:r>
              <a:rPr lang="en-GB" sz="1050" dirty="0" smtClean="0"/>
              <a:t>Change</a:t>
            </a:r>
            <a:endParaRPr lang="en-GB" dirty="0"/>
          </a:p>
        </p:txBody>
      </p:sp>
      <p:sp>
        <p:nvSpPr>
          <p:cNvPr id="25" name="TextBox 24"/>
          <p:cNvSpPr txBox="1"/>
          <p:nvPr/>
        </p:nvSpPr>
        <p:spPr>
          <a:xfrm>
            <a:off x="51532" y="966118"/>
            <a:ext cx="550557" cy="276999"/>
          </a:xfrm>
          <a:prstGeom prst="rect">
            <a:avLst/>
          </a:prstGeom>
          <a:noFill/>
        </p:spPr>
        <p:txBody>
          <a:bodyPr wrap="square" rtlCol="0">
            <a:spAutoFit/>
          </a:bodyPr>
          <a:lstStyle/>
          <a:p>
            <a:pPr algn="ctr"/>
            <a:r>
              <a:rPr lang="en-GB" sz="1200" dirty="0" smtClean="0"/>
              <a:t>Time</a:t>
            </a:r>
            <a:endParaRPr lang="en-GB" dirty="0"/>
          </a:p>
        </p:txBody>
      </p:sp>
      <p:cxnSp>
        <p:nvCxnSpPr>
          <p:cNvPr id="30" name="Straight Arrow Connector 29"/>
          <p:cNvCxnSpPr/>
          <p:nvPr/>
        </p:nvCxnSpPr>
        <p:spPr>
          <a:xfrm>
            <a:off x="624574" y="1150785"/>
            <a:ext cx="7881931" cy="46167"/>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630572" y="3920188"/>
            <a:ext cx="1142343" cy="400110"/>
          </a:xfrm>
          <a:prstGeom prst="rect">
            <a:avLst/>
          </a:prstGeom>
          <a:noFill/>
        </p:spPr>
        <p:txBody>
          <a:bodyPr wrap="square" rtlCol="0">
            <a:spAutoFit/>
          </a:bodyPr>
          <a:lstStyle/>
          <a:p>
            <a:pPr algn="ctr"/>
            <a:r>
              <a:rPr lang="en-GB" sz="2000" b="1" dirty="0" smtClean="0"/>
              <a:t>4</a:t>
            </a:r>
            <a:endParaRPr lang="en-GB" sz="2000" b="1" dirty="0"/>
          </a:p>
        </p:txBody>
      </p:sp>
      <p:sp>
        <p:nvSpPr>
          <p:cNvPr id="79" name="TextBox 78"/>
          <p:cNvSpPr txBox="1"/>
          <p:nvPr/>
        </p:nvSpPr>
        <p:spPr>
          <a:xfrm>
            <a:off x="2306923" y="3920188"/>
            <a:ext cx="1142343" cy="400110"/>
          </a:xfrm>
          <a:prstGeom prst="rect">
            <a:avLst/>
          </a:prstGeom>
          <a:noFill/>
        </p:spPr>
        <p:txBody>
          <a:bodyPr wrap="square" rtlCol="0">
            <a:spAutoFit/>
          </a:bodyPr>
          <a:lstStyle/>
          <a:p>
            <a:pPr algn="ctr"/>
            <a:r>
              <a:rPr lang="en-GB" sz="2000" b="1" dirty="0" smtClean="0"/>
              <a:t>4</a:t>
            </a:r>
            <a:endParaRPr lang="en-GB" sz="2000" b="1" dirty="0"/>
          </a:p>
        </p:txBody>
      </p:sp>
      <p:sp>
        <p:nvSpPr>
          <p:cNvPr id="80" name="TextBox 79"/>
          <p:cNvSpPr txBox="1"/>
          <p:nvPr/>
        </p:nvSpPr>
        <p:spPr>
          <a:xfrm>
            <a:off x="4011903" y="4217634"/>
            <a:ext cx="1142343" cy="400110"/>
          </a:xfrm>
          <a:prstGeom prst="rect">
            <a:avLst/>
          </a:prstGeom>
          <a:noFill/>
        </p:spPr>
        <p:txBody>
          <a:bodyPr wrap="square" rtlCol="0">
            <a:spAutoFit/>
          </a:bodyPr>
          <a:lstStyle/>
          <a:p>
            <a:pPr algn="ctr"/>
            <a:r>
              <a:rPr lang="en-GB" sz="2000" b="1" dirty="0"/>
              <a:t>5</a:t>
            </a:r>
          </a:p>
        </p:txBody>
      </p:sp>
      <p:sp>
        <p:nvSpPr>
          <p:cNvPr id="81" name="TextBox 80"/>
          <p:cNvSpPr txBox="1"/>
          <p:nvPr/>
        </p:nvSpPr>
        <p:spPr>
          <a:xfrm>
            <a:off x="5677465" y="4232999"/>
            <a:ext cx="1142343" cy="400110"/>
          </a:xfrm>
          <a:prstGeom prst="rect">
            <a:avLst/>
          </a:prstGeom>
          <a:noFill/>
        </p:spPr>
        <p:txBody>
          <a:bodyPr wrap="square" rtlCol="0">
            <a:spAutoFit/>
          </a:bodyPr>
          <a:lstStyle/>
          <a:p>
            <a:pPr algn="ctr"/>
            <a:r>
              <a:rPr lang="en-GB" sz="2000" b="1" dirty="0"/>
              <a:t>5</a:t>
            </a:r>
          </a:p>
        </p:txBody>
      </p:sp>
      <p:sp>
        <p:nvSpPr>
          <p:cNvPr id="82" name="TextBox 81"/>
          <p:cNvSpPr txBox="1"/>
          <p:nvPr/>
        </p:nvSpPr>
        <p:spPr>
          <a:xfrm>
            <a:off x="7364162" y="4222668"/>
            <a:ext cx="1142343" cy="400110"/>
          </a:xfrm>
          <a:prstGeom prst="rect">
            <a:avLst/>
          </a:prstGeom>
          <a:noFill/>
        </p:spPr>
        <p:txBody>
          <a:bodyPr wrap="square" rtlCol="0">
            <a:spAutoFit/>
          </a:bodyPr>
          <a:lstStyle/>
          <a:p>
            <a:pPr algn="ctr"/>
            <a:r>
              <a:rPr lang="en-GB" sz="2000" b="1" dirty="0"/>
              <a:t>5</a:t>
            </a:r>
          </a:p>
        </p:txBody>
      </p:sp>
      <p:sp>
        <p:nvSpPr>
          <p:cNvPr id="59" name="TextBox 58"/>
          <p:cNvSpPr txBox="1"/>
          <p:nvPr/>
        </p:nvSpPr>
        <p:spPr>
          <a:xfrm>
            <a:off x="137836" y="4642575"/>
            <a:ext cx="6813081" cy="369332"/>
          </a:xfrm>
          <a:prstGeom prst="rect">
            <a:avLst/>
          </a:prstGeom>
          <a:noFill/>
        </p:spPr>
        <p:txBody>
          <a:bodyPr wrap="square" rtlCol="0">
            <a:spAutoFit/>
          </a:bodyPr>
          <a:lstStyle/>
          <a:p>
            <a:r>
              <a:rPr lang="en-GB" dirty="0" smtClean="0"/>
              <a:t>Virtual field packets sent: 4 + 4 + 5 + 5 + 5 = 23</a:t>
            </a:r>
            <a:endParaRPr lang="en-GB" dirty="0"/>
          </a:p>
        </p:txBody>
      </p:sp>
      <p:sp>
        <p:nvSpPr>
          <p:cNvPr id="83"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63</a:t>
            </a:r>
          </a:p>
        </p:txBody>
      </p:sp>
    </p:spTree>
    <p:extLst>
      <p:ext uri="{BB962C8B-B14F-4D97-AF65-F5344CB8AC3E}">
        <p14:creationId xmlns:p14="http://schemas.microsoft.com/office/powerpoint/2010/main" val="117497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0"/>
                            </p:stCondLst>
                            <p:childTnLst>
                              <p:par>
                                <p:cTn id="28" presetID="26" presetClass="emph" presetSubtype="0" repeatCount="2000" fill="hold" grpId="1" nodeType="afterEffect">
                                  <p:stCondLst>
                                    <p:cond delay="0"/>
                                  </p:stCondLst>
                                  <p:childTnLst>
                                    <p:animEffect transition="out" filter="fade">
                                      <p:cBhvr>
                                        <p:cTn id="29" dur="500" tmFilter="0, 0; .2, .5; .8, .5; 1, 0"/>
                                        <p:tgtEl>
                                          <p:spTgt spid="5"/>
                                        </p:tgtEl>
                                      </p:cBhvr>
                                    </p:animEffect>
                                    <p:animScale>
                                      <p:cBhvr>
                                        <p:cTn id="30" dur="250" autoRev="1" fill="hold"/>
                                        <p:tgtEl>
                                          <p:spTgt spid="5"/>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par>
                          <p:cTn id="57" fill="hold">
                            <p:stCondLst>
                              <p:cond delay="0"/>
                            </p:stCondLst>
                            <p:childTnLst>
                              <p:par>
                                <p:cTn id="58" presetID="26" presetClass="emph" presetSubtype="0" repeatCount="2000" fill="hold" grpId="1" nodeType="afterEffect">
                                  <p:stCondLst>
                                    <p:cond delay="0"/>
                                  </p:stCondLst>
                                  <p:childTnLst>
                                    <p:animEffect transition="out" filter="fade">
                                      <p:cBhvr>
                                        <p:cTn id="59" dur="500" tmFilter="0, 0; .2, .5; .8, .5; 1, 0"/>
                                        <p:tgtEl>
                                          <p:spTgt spid="21"/>
                                        </p:tgtEl>
                                      </p:cBhvr>
                                    </p:animEffect>
                                    <p:animScale>
                                      <p:cBhvr>
                                        <p:cTn id="60" dur="250" autoRev="1" fill="hold"/>
                                        <p:tgtEl>
                                          <p:spTgt spid="21"/>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7"/>
                                        </p:tgtEl>
                                        <p:attrNameLst>
                                          <p:attrName>style.visibility</p:attrName>
                                        </p:attrNameLst>
                                      </p:cBhvr>
                                      <p:to>
                                        <p:strVal val="visible"/>
                                      </p:to>
                                    </p:set>
                                  </p:childTnLst>
                                </p:cTn>
                              </p:par>
                            </p:childTnLst>
                          </p:cTn>
                        </p:par>
                        <p:par>
                          <p:cTn id="89" fill="hold">
                            <p:stCondLst>
                              <p:cond delay="0"/>
                            </p:stCondLst>
                            <p:childTnLst>
                              <p:par>
                                <p:cTn id="90" presetID="26" presetClass="emph" presetSubtype="0" repeatCount="2000" fill="hold" grpId="1" nodeType="afterEffect">
                                  <p:stCondLst>
                                    <p:cond delay="0"/>
                                  </p:stCondLst>
                                  <p:childTnLst>
                                    <p:animEffect transition="out" filter="fade">
                                      <p:cBhvr>
                                        <p:cTn id="91" dur="500" tmFilter="0, 0; .2, .5; .8, .5; 1, 0"/>
                                        <p:tgtEl>
                                          <p:spTgt spid="17"/>
                                        </p:tgtEl>
                                      </p:cBhvr>
                                    </p:animEffect>
                                    <p:animScale>
                                      <p:cBhvr>
                                        <p:cTn id="92" dur="250" autoRev="1" fill="hold"/>
                                        <p:tgtEl>
                                          <p:spTgt spid="17"/>
                                        </p:tgtEl>
                                      </p:cBhvr>
                                      <p:by x="105000" y="105000"/>
                                    </p:animScale>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8"/>
                                        </p:tgtEl>
                                        <p:attrNameLst>
                                          <p:attrName>style.visibility</p:attrName>
                                        </p:attrNameLst>
                                      </p:cBhvr>
                                      <p:to>
                                        <p:strVal val="visible"/>
                                      </p:to>
                                    </p:set>
                                  </p:childTnLst>
                                </p:cTn>
                              </p:par>
                            </p:childTnLst>
                          </p:cTn>
                        </p:par>
                        <p:par>
                          <p:cTn id="121" fill="hold">
                            <p:stCondLst>
                              <p:cond delay="0"/>
                            </p:stCondLst>
                            <p:childTnLst>
                              <p:par>
                                <p:cTn id="122" presetID="26" presetClass="emph" presetSubtype="0" repeatCount="2000" fill="hold" grpId="1" nodeType="afterEffect">
                                  <p:stCondLst>
                                    <p:cond delay="0"/>
                                  </p:stCondLst>
                                  <p:childTnLst>
                                    <p:animEffect transition="out" filter="fade">
                                      <p:cBhvr>
                                        <p:cTn id="123" dur="500" tmFilter="0, 0; .2, .5; .8, .5; 1, 0"/>
                                        <p:tgtEl>
                                          <p:spTgt spid="28"/>
                                        </p:tgtEl>
                                      </p:cBhvr>
                                    </p:animEffect>
                                    <p:animScale>
                                      <p:cBhvr>
                                        <p:cTn id="124" dur="250" autoRev="1" fill="hold"/>
                                        <p:tgtEl>
                                          <p:spTgt spid="28"/>
                                        </p:tgtEl>
                                      </p:cBhvr>
                                      <p:by x="105000" y="105000"/>
                                    </p:animScale>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grpId="0" nodeType="clickEffect">
                                  <p:stCondLst>
                                    <p:cond delay="0"/>
                                  </p:stCondLst>
                                  <p:childTnLst>
                                    <p:set>
                                      <p:cBhvr>
                                        <p:cTn id="140" dur="1" fill="hold">
                                          <p:stCondLst>
                                            <p:cond delay="0"/>
                                          </p:stCondLst>
                                        </p:cTn>
                                        <p:tgtEl>
                                          <p:spTgt spid="75"/>
                                        </p:tgtEl>
                                        <p:attrNameLst>
                                          <p:attrName>style.visibility</p:attrName>
                                        </p:attrNameLst>
                                      </p:cBhvr>
                                      <p:to>
                                        <p:strVal val="visible"/>
                                      </p:to>
                                    </p:set>
                                    <p:anim calcmode="lin" valueType="num">
                                      <p:cBhvr>
                                        <p:cTn id="141" dur="500" fill="hold"/>
                                        <p:tgtEl>
                                          <p:spTgt spid="75"/>
                                        </p:tgtEl>
                                        <p:attrNameLst>
                                          <p:attrName>ppt_w</p:attrName>
                                        </p:attrNameLst>
                                      </p:cBhvr>
                                      <p:tavLst>
                                        <p:tav tm="0">
                                          <p:val>
                                            <p:fltVal val="0"/>
                                          </p:val>
                                        </p:tav>
                                        <p:tav tm="100000">
                                          <p:val>
                                            <p:strVal val="#ppt_w"/>
                                          </p:val>
                                        </p:tav>
                                      </p:tavLst>
                                    </p:anim>
                                    <p:anim calcmode="lin" valueType="num">
                                      <p:cBhvr>
                                        <p:cTn id="142" dur="500" fill="hold"/>
                                        <p:tgtEl>
                                          <p:spTgt spid="75"/>
                                        </p:tgtEl>
                                        <p:attrNameLst>
                                          <p:attrName>ppt_h</p:attrName>
                                        </p:attrNameLst>
                                      </p:cBhvr>
                                      <p:tavLst>
                                        <p:tav tm="0">
                                          <p:val>
                                            <p:fltVal val="0"/>
                                          </p:val>
                                        </p:tav>
                                        <p:tav tm="100000">
                                          <p:val>
                                            <p:strVal val="#ppt_h"/>
                                          </p:val>
                                        </p:tav>
                                      </p:tavLst>
                                    </p:anim>
                                    <p:animEffect transition="in" filter="fade">
                                      <p:cBhvr>
                                        <p:cTn id="143" dur="500"/>
                                        <p:tgtEl>
                                          <p:spTgt spid="75"/>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 calcmode="lin" valueType="num">
                                      <p:cBhvr>
                                        <p:cTn id="146" dur="500" fill="hold"/>
                                        <p:tgtEl>
                                          <p:spTgt spid="79"/>
                                        </p:tgtEl>
                                        <p:attrNameLst>
                                          <p:attrName>ppt_w</p:attrName>
                                        </p:attrNameLst>
                                      </p:cBhvr>
                                      <p:tavLst>
                                        <p:tav tm="0">
                                          <p:val>
                                            <p:fltVal val="0"/>
                                          </p:val>
                                        </p:tav>
                                        <p:tav tm="100000">
                                          <p:val>
                                            <p:strVal val="#ppt_w"/>
                                          </p:val>
                                        </p:tav>
                                      </p:tavLst>
                                    </p:anim>
                                    <p:anim calcmode="lin" valueType="num">
                                      <p:cBhvr>
                                        <p:cTn id="147" dur="500" fill="hold"/>
                                        <p:tgtEl>
                                          <p:spTgt spid="79"/>
                                        </p:tgtEl>
                                        <p:attrNameLst>
                                          <p:attrName>ppt_h</p:attrName>
                                        </p:attrNameLst>
                                      </p:cBhvr>
                                      <p:tavLst>
                                        <p:tav tm="0">
                                          <p:val>
                                            <p:fltVal val="0"/>
                                          </p:val>
                                        </p:tav>
                                        <p:tav tm="100000">
                                          <p:val>
                                            <p:strVal val="#ppt_h"/>
                                          </p:val>
                                        </p:tav>
                                      </p:tavLst>
                                    </p:anim>
                                    <p:animEffect transition="in" filter="fade">
                                      <p:cBhvr>
                                        <p:cTn id="148" dur="500"/>
                                        <p:tgtEl>
                                          <p:spTgt spid="79"/>
                                        </p:tgtEl>
                                      </p:cBhvr>
                                    </p:animEffect>
                                  </p:childTnLst>
                                </p:cTn>
                              </p:par>
                              <p:par>
                                <p:cTn id="149" presetID="53" presetClass="entr" presetSubtype="16" fill="hold" grpId="0" nodeType="withEffect">
                                  <p:stCondLst>
                                    <p:cond delay="0"/>
                                  </p:stCondLst>
                                  <p:childTnLst>
                                    <p:set>
                                      <p:cBhvr>
                                        <p:cTn id="150" dur="1" fill="hold">
                                          <p:stCondLst>
                                            <p:cond delay="0"/>
                                          </p:stCondLst>
                                        </p:cTn>
                                        <p:tgtEl>
                                          <p:spTgt spid="80"/>
                                        </p:tgtEl>
                                        <p:attrNameLst>
                                          <p:attrName>style.visibility</p:attrName>
                                        </p:attrNameLst>
                                      </p:cBhvr>
                                      <p:to>
                                        <p:strVal val="visible"/>
                                      </p:to>
                                    </p:set>
                                    <p:anim calcmode="lin" valueType="num">
                                      <p:cBhvr>
                                        <p:cTn id="151" dur="500" fill="hold"/>
                                        <p:tgtEl>
                                          <p:spTgt spid="80"/>
                                        </p:tgtEl>
                                        <p:attrNameLst>
                                          <p:attrName>ppt_w</p:attrName>
                                        </p:attrNameLst>
                                      </p:cBhvr>
                                      <p:tavLst>
                                        <p:tav tm="0">
                                          <p:val>
                                            <p:fltVal val="0"/>
                                          </p:val>
                                        </p:tav>
                                        <p:tav tm="100000">
                                          <p:val>
                                            <p:strVal val="#ppt_w"/>
                                          </p:val>
                                        </p:tav>
                                      </p:tavLst>
                                    </p:anim>
                                    <p:anim calcmode="lin" valueType="num">
                                      <p:cBhvr>
                                        <p:cTn id="152" dur="500" fill="hold"/>
                                        <p:tgtEl>
                                          <p:spTgt spid="80"/>
                                        </p:tgtEl>
                                        <p:attrNameLst>
                                          <p:attrName>ppt_h</p:attrName>
                                        </p:attrNameLst>
                                      </p:cBhvr>
                                      <p:tavLst>
                                        <p:tav tm="0">
                                          <p:val>
                                            <p:fltVal val="0"/>
                                          </p:val>
                                        </p:tav>
                                        <p:tav tm="100000">
                                          <p:val>
                                            <p:strVal val="#ppt_h"/>
                                          </p:val>
                                        </p:tav>
                                      </p:tavLst>
                                    </p:anim>
                                    <p:animEffect transition="in" filter="fade">
                                      <p:cBhvr>
                                        <p:cTn id="153" dur="500"/>
                                        <p:tgtEl>
                                          <p:spTgt spid="80"/>
                                        </p:tgtEl>
                                      </p:cBhvr>
                                    </p:animEffect>
                                  </p:childTnLst>
                                </p:cTn>
                              </p:par>
                              <p:par>
                                <p:cTn id="154" presetID="53" presetClass="entr" presetSubtype="16" fill="hold" grpId="0" nodeType="withEffect">
                                  <p:stCondLst>
                                    <p:cond delay="0"/>
                                  </p:stCondLst>
                                  <p:childTnLst>
                                    <p:set>
                                      <p:cBhvr>
                                        <p:cTn id="155" dur="1" fill="hold">
                                          <p:stCondLst>
                                            <p:cond delay="0"/>
                                          </p:stCondLst>
                                        </p:cTn>
                                        <p:tgtEl>
                                          <p:spTgt spid="81"/>
                                        </p:tgtEl>
                                        <p:attrNameLst>
                                          <p:attrName>style.visibility</p:attrName>
                                        </p:attrNameLst>
                                      </p:cBhvr>
                                      <p:to>
                                        <p:strVal val="visible"/>
                                      </p:to>
                                    </p:set>
                                    <p:anim calcmode="lin" valueType="num">
                                      <p:cBhvr>
                                        <p:cTn id="156" dur="500" fill="hold"/>
                                        <p:tgtEl>
                                          <p:spTgt spid="81"/>
                                        </p:tgtEl>
                                        <p:attrNameLst>
                                          <p:attrName>ppt_w</p:attrName>
                                        </p:attrNameLst>
                                      </p:cBhvr>
                                      <p:tavLst>
                                        <p:tav tm="0">
                                          <p:val>
                                            <p:fltVal val="0"/>
                                          </p:val>
                                        </p:tav>
                                        <p:tav tm="100000">
                                          <p:val>
                                            <p:strVal val="#ppt_w"/>
                                          </p:val>
                                        </p:tav>
                                      </p:tavLst>
                                    </p:anim>
                                    <p:anim calcmode="lin" valueType="num">
                                      <p:cBhvr>
                                        <p:cTn id="157" dur="500" fill="hold"/>
                                        <p:tgtEl>
                                          <p:spTgt spid="81"/>
                                        </p:tgtEl>
                                        <p:attrNameLst>
                                          <p:attrName>ppt_h</p:attrName>
                                        </p:attrNameLst>
                                      </p:cBhvr>
                                      <p:tavLst>
                                        <p:tav tm="0">
                                          <p:val>
                                            <p:fltVal val="0"/>
                                          </p:val>
                                        </p:tav>
                                        <p:tav tm="100000">
                                          <p:val>
                                            <p:strVal val="#ppt_h"/>
                                          </p:val>
                                        </p:tav>
                                      </p:tavLst>
                                    </p:anim>
                                    <p:animEffect transition="in" filter="fade">
                                      <p:cBhvr>
                                        <p:cTn id="158" dur="500"/>
                                        <p:tgtEl>
                                          <p:spTgt spid="81"/>
                                        </p:tgtEl>
                                      </p:cBhvr>
                                    </p:animEffect>
                                  </p:childTnLst>
                                </p:cTn>
                              </p:par>
                              <p:par>
                                <p:cTn id="159" presetID="53" presetClass="entr" presetSubtype="16" fill="hold" grpId="0" nodeType="withEffect">
                                  <p:stCondLst>
                                    <p:cond delay="0"/>
                                  </p:stCondLst>
                                  <p:childTnLst>
                                    <p:set>
                                      <p:cBhvr>
                                        <p:cTn id="160" dur="1" fill="hold">
                                          <p:stCondLst>
                                            <p:cond delay="0"/>
                                          </p:stCondLst>
                                        </p:cTn>
                                        <p:tgtEl>
                                          <p:spTgt spid="82"/>
                                        </p:tgtEl>
                                        <p:attrNameLst>
                                          <p:attrName>style.visibility</p:attrName>
                                        </p:attrNameLst>
                                      </p:cBhvr>
                                      <p:to>
                                        <p:strVal val="visible"/>
                                      </p:to>
                                    </p:set>
                                    <p:anim calcmode="lin" valueType="num">
                                      <p:cBhvr>
                                        <p:cTn id="161" dur="500" fill="hold"/>
                                        <p:tgtEl>
                                          <p:spTgt spid="82"/>
                                        </p:tgtEl>
                                        <p:attrNameLst>
                                          <p:attrName>ppt_w</p:attrName>
                                        </p:attrNameLst>
                                      </p:cBhvr>
                                      <p:tavLst>
                                        <p:tav tm="0">
                                          <p:val>
                                            <p:fltVal val="0"/>
                                          </p:val>
                                        </p:tav>
                                        <p:tav tm="100000">
                                          <p:val>
                                            <p:strVal val="#ppt_w"/>
                                          </p:val>
                                        </p:tav>
                                      </p:tavLst>
                                    </p:anim>
                                    <p:anim calcmode="lin" valueType="num">
                                      <p:cBhvr>
                                        <p:cTn id="162" dur="500" fill="hold"/>
                                        <p:tgtEl>
                                          <p:spTgt spid="82"/>
                                        </p:tgtEl>
                                        <p:attrNameLst>
                                          <p:attrName>ppt_h</p:attrName>
                                        </p:attrNameLst>
                                      </p:cBhvr>
                                      <p:tavLst>
                                        <p:tav tm="0">
                                          <p:val>
                                            <p:fltVal val="0"/>
                                          </p:val>
                                        </p:tav>
                                        <p:tav tm="100000">
                                          <p:val>
                                            <p:strVal val="#ppt_h"/>
                                          </p:val>
                                        </p:tav>
                                      </p:tavLst>
                                    </p:anim>
                                    <p:animEffect transition="in" filter="fade">
                                      <p:cBhvr>
                                        <p:cTn id="163" dur="500"/>
                                        <p:tgtEl>
                                          <p:spTgt spid="82"/>
                                        </p:tgtEl>
                                      </p:cBhvr>
                                    </p:animEffect>
                                  </p:childTnLst>
                                </p:cTn>
                              </p:par>
                            </p:childTnLst>
                          </p:cTn>
                        </p:par>
                        <p:par>
                          <p:cTn id="164" fill="hold">
                            <p:stCondLst>
                              <p:cond delay="500"/>
                            </p:stCondLst>
                            <p:childTnLst>
                              <p:par>
                                <p:cTn id="165" presetID="1" presetClass="entr" presetSubtype="0" fill="hold" nodeType="afterEffect">
                                  <p:stCondLst>
                                    <p:cond delay="2000"/>
                                  </p:stCondLst>
                                  <p:childTnLst>
                                    <p:set>
                                      <p:cBhvr>
                                        <p:cTn id="16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26" presetClass="emph" presetSubtype="0" fill="hold" nodeType="clickEffect">
                                  <p:stCondLst>
                                    <p:cond delay="0"/>
                                  </p:stCondLst>
                                  <p:childTnLst>
                                    <p:animEffect transition="out" filter="fade">
                                      <p:cBhvr>
                                        <p:cTn id="170" dur="500" tmFilter="0, 0; .2, .5; .8, .5; 1, 0"/>
                                        <p:tgtEl>
                                          <p:spTgt spid="59">
                                            <p:txEl>
                                              <p:pRg st="0" end="0"/>
                                            </p:txEl>
                                          </p:spTgt>
                                        </p:tgtEl>
                                      </p:cBhvr>
                                    </p:animEffect>
                                    <p:animScale>
                                      <p:cBhvr>
                                        <p:cTn id="171" dur="250" autoRev="1" fill="hold"/>
                                        <p:tgtEl>
                                          <p:spTgt spid="59">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7" grpId="0" animBg="1"/>
      <p:bldP spid="8" grpId="0" animBg="1"/>
      <p:bldP spid="10" grpId="0" animBg="1"/>
      <p:bldP spid="11" grpId="0" animBg="1"/>
      <p:bldP spid="12" grpId="0" animBg="1"/>
      <p:bldP spid="13" grpId="0" animBg="1"/>
      <p:bldP spid="15" grpId="0" animBg="1"/>
      <p:bldP spid="16" grpId="0" animBg="1"/>
      <p:bldP spid="17" grpId="0" animBg="1"/>
      <p:bldP spid="17" grpId="1" animBg="1"/>
      <p:bldP spid="18" grpId="0" animBg="1"/>
      <p:bldP spid="20" grpId="0" animBg="1"/>
      <p:bldP spid="21" grpId="0" animBg="1"/>
      <p:bldP spid="21" grpId="1" animBg="1"/>
      <p:bldP spid="22" grpId="0" animBg="1"/>
      <p:bldP spid="23" grpId="0" animBg="1"/>
      <p:bldP spid="26" grpId="0" animBg="1"/>
      <p:bldP spid="27" grpId="0" animBg="1"/>
      <p:bldP spid="28" grpId="0" animBg="1"/>
      <p:bldP spid="28" grpId="1"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6" grpId="0" animBg="1"/>
      <p:bldP spid="57" grpId="0" animBg="1"/>
      <p:bldP spid="58" grpId="0" animBg="1"/>
      <p:bldP spid="73" grpId="0" animBg="1"/>
      <p:bldP spid="74" grpId="0" animBg="1"/>
      <p:bldP spid="77" grpId="0" animBg="1"/>
      <p:bldP spid="78" grpId="0" animBg="1"/>
      <p:bldP spid="75" grpId="0"/>
      <p:bldP spid="79" grpId="0"/>
      <p:bldP spid="80" grpId="0"/>
      <p:bldP spid="81" grpId="0"/>
      <p:bldP spid="8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Using Change Views</a:t>
            </a:r>
            <a:endParaRPr lang="en-GB" dirty="0"/>
          </a:p>
        </p:txBody>
      </p:sp>
      <p:sp>
        <p:nvSpPr>
          <p:cNvPr id="4" name="Rectangle 3"/>
          <p:cNvSpPr/>
          <p:nvPr/>
        </p:nvSpPr>
        <p:spPr>
          <a:xfrm>
            <a:off x="624574" y="13876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5" name="Rectangle 4"/>
          <p:cNvSpPr/>
          <p:nvPr/>
        </p:nvSpPr>
        <p:spPr>
          <a:xfrm>
            <a:off x="2306923" y="1387652"/>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6" name="Rectangle 5"/>
          <p:cNvSpPr/>
          <p:nvPr/>
        </p:nvSpPr>
        <p:spPr>
          <a:xfrm>
            <a:off x="3992194" y="1387652"/>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7" name="Rectangle 6"/>
          <p:cNvSpPr/>
          <p:nvPr/>
        </p:nvSpPr>
        <p:spPr>
          <a:xfrm>
            <a:off x="5677465" y="1387652"/>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8" name="Rectangle 7"/>
          <p:cNvSpPr/>
          <p:nvPr/>
        </p:nvSpPr>
        <p:spPr>
          <a:xfrm>
            <a:off x="7362737" y="1387652"/>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9" name="Rectangle 8"/>
          <p:cNvSpPr/>
          <p:nvPr/>
        </p:nvSpPr>
        <p:spPr>
          <a:xfrm>
            <a:off x="624574" y="16924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0" name="Rectangle 9"/>
          <p:cNvSpPr/>
          <p:nvPr/>
        </p:nvSpPr>
        <p:spPr>
          <a:xfrm>
            <a:off x="2306923" y="16924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1" name="Rectangle 10"/>
          <p:cNvSpPr/>
          <p:nvPr/>
        </p:nvSpPr>
        <p:spPr>
          <a:xfrm>
            <a:off x="3992194" y="16924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2" name="Rectangle 11"/>
          <p:cNvSpPr/>
          <p:nvPr/>
        </p:nvSpPr>
        <p:spPr>
          <a:xfrm>
            <a:off x="5677465" y="16924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3" name="Rectangle 12"/>
          <p:cNvSpPr/>
          <p:nvPr/>
        </p:nvSpPr>
        <p:spPr>
          <a:xfrm>
            <a:off x="7362737" y="16924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4" name="Rectangle 13"/>
          <p:cNvSpPr/>
          <p:nvPr/>
        </p:nvSpPr>
        <p:spPr>
          <a:xfrm>
            <a:off x="624574" y="19972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5" name="Rectangle 14"/>
          <p:cNvSpPr/>
          <p:nvPr/>
        </p:nvSpPr>
        <p:spPr>
          <a:xfrm>
            <a:off x="2306923" y="19972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6" name="Rectangle 15"/>
          <p:cNvSpPr/>
          <p:nvPr/>
        </p:nvSpPr>
        <p:spPr>
          <a:xfrm>
            <a:off x="3992194" y="19972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17" name="Rectangle 16"/>
          <p:cNvSpPr/>
          <p:nvPr/>
        </p:nvSpPr>
        <p:spPr>
          <a:xfrm>
            <a:off x="5677465" y="1997252"/>
            <a:ext cx="1143768" cy="3048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dirty="0"/>
          </a:p>
        </p:txBody>
      </p:sp>
      <p:sp>
        <p:nvSpPr>
          <p:cNvPr id="18" name="Rectangle 17"/>
          <p:cNvSpPr/>
          <p:nvPr/>
        </p:nvSpPr>
        <p:spPr>
          <a:xfrm>
            <a:off x="7362737" y="1997252"/>
            <a:ext cx="1143768" cy="3048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dirty="0"/>
          </a:p>
        </p:txBody>
      </p:sp>
      <p:sp>
        <p:nvSpPr>
          <p:cNvPr id="19" name="Rectangle 18"/>
          <p:cNvSpPr/>
          <p:nvPr/>
        </p:nvSpPr>
        <p:spPr>
          <a:xfrm>
            <a:off x="624574" y="23020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20" name="Rectangle 19"/>
          <p:cNvSpPr/>
          <p:nvPr/>
        </p:nvSpPr>
        <p:spPr>
          <a:xfrm>
            <a:off x="2306923" y="23020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21" name="Rectangle 20"/>
          <p:cNvSpPr/>
          <p:nvPr/>
        </p:nvSpPr>
        <p:spPr>
          <a:xfrm>
            <a:off x="3992194" y="2302052"/>
            <a:ext cx="1143768" cy="3048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22" name="Rectangle 21"/>
          <p:cNvSpPr/>
          <p:nvPr/>
        </p:nvSpPr>
        <p:spPr>
          <a:xfrm>
            <a:off x="5677465" y="2302052"/>
            <a:ext cx="1143768" cy="3048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23" name="Rectangle 22"/>
          <p:cNvSpPr/>
          <p:nvPr/>
        </p:nvSpPr>
        <p:spPr>
          <a:xfrm>
            <a:off x="7362737" y="2302052"/>
            <a:ext cx="1143768" cy="3048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26" name="Rectangle 25"/>
          <p:cNvSpPr/>
          <p:nvPr/>
        </p:nvSpPr>
        <p:spPr>
          <a:xfrm>
            <a:off x="3992194" y="26068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27" name="Rectangle 26"/>
          <p:cNvSpPr/>
          <p:nvPr/>
        </p:nvSpPr>
        <p:spPr>
          <a:xfrm>
            <a:off x="5677465" y="2606852"/>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28" name="Rectangle 27"/>
          <p:cNvSpPr/>
          <p:nvPr/>
        </p:nvSpPr>
        <p:spPr>
          <a:xfrm>
            <a:off x="7362737" y="2606852"/>
            <a:ext cx="1143768" cy="304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
        <p:nvSpPr>
          <p:cNvPr id="34" name="Rectangle 33"/>
          <p:cNvSpPr/>
          <p:nvPr/>
        </p:nvSpPr>
        <p:spPr>
          <a:xfrm>
            <a:off x="624574" y="30753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35" name="Rectangle 34"/>
          <p:cNvSpPr/>
          <p:nvPr/>
        </p:nvSpPr>
        <p:spPr>
          <a:xfrm>
            <a:off x="2306923" y="3075354"/>
            <a:ext cx="1143768" cy="3048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39" name="Rectangle 38"/>
          <p:cNvSpPr/>
          <p:nvPr/>
        </p:nvSpPr>
        <p:spPr>
          <a:xfrm>
            <a:off x="624574" y="33801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44" name="Rectangle 43"/>
          <p:cNvSpPr/>
          <p:nvPr/>
        </p:nvSpPr>
        <p:spPr>
          <a:xfrm>
            <a:off x="624574" y="36849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47" name="Rectangle 46"/>
          <p:cNvSpPr/>
          <p:nvPr/>
        </p:nvSpPr>
        <p:spPr>
          <a:xfrm>
            <a:off x="5677465" y="3684954"/>
            <a:ext cx="1143768" cy="3048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dirty="0"/>
          </a:p>
        </p:txBody>
      </p:sp>
      <p:sp>
        <p:nvSpPr>
          <p:cNvPr id="49" name="Rectangle 48"/>
          <p:cNvSpPr/>
          <p:nvPr/>
        </p:nvSpPr>
        <p:spPr>
          <a:xfrm>
            <a:off x="624574" y="39897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51" name="Rectangle 50"/>
          <p:cNvSpPr/>
          <p:nvPr/>
        </p:nvSpPr>
        <p:spPr>
          <a:xfrm>
            <a:off x="3992194" y="3989754"/>
            <a:ext cx="1143768" cy="3048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56" name="Rectangle 55"/>
          <p:cNvSpPr/>
          <p:nvPr/>
        </p:nvSpPr>
        <p:spPr>
          <a:xfrm>
            <a:off x="3992194" y="4294554"/>
            <a:ext cx="1143768"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58" name="Rectangle 57"/>
          <p:cNvSpPr/>
          <p:nvPr/>
        </p:nvSpPr>
        <p:spPr>
          <a:xfrm>
            <a:off x="7362737" y="4294554"/>
            <a:ext cx="1143768" cy="304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
        <p:nvSpPr>
          <p:cNvPr id="65" name="Rectangle 64"/>
          <p:cNvSpPr/>
          <p:nvPr/>
        </p:nvSpPr>
        <p:spPr>
          <a:xfrm>
            <a:off x="98455" y="1387652"/>
            <a:ext cx="457200" cy="1524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6" name="TextBox 65"/>
          <p:cNvSpPr txBox="1"/>
          <p:nvPr/>
        </p:nvSpPr>
        <p:spPr>
          <a:xfrm rot="16200000">
            <a:off x="-421055" y="1946543"/>
            <a:ext cx="1487116" cy="369332"/>
          </a:xfrm>
          <a:prstGeom prst="rect">
            <a:avLst/>
          </a:prstGeom>
          <a:noFill/>
        </p:spPr>
        <p:txBody>
          <a:bodyPr wrap="square" rtlCol="0">
            <a:spAutoFit/>
          </a:bodyPr>
          <a:lstStyle/>
          <a:p>
            <a:pPr algn="ctr"/>
            <a:r>
              <a:rPr lang="en-GB" dirty="0" smtClean="0">
                <a:solidFill>
                  <a:schemeClr val="bg1"/>
                </a:solidFill>
              </a:rPr>
              <a:t>Central DB</a:t>
            </a:r>
            <a:endParaRPr lang="en-GB" dirty="0">
              <a:solidFill>
                <a:schemeClr val="bg1"/>
              </a:solidFill>
            </a:endParaRPr>
          </a:p>
        </p:txBody>
      </p:sp>
      <p:sp>
        <p:nvSpPr>
          <p:cNvPr id="67" name="Rectangle 66"/>
          <p:cNvSpPr/>
          <p:nvPr/>
        </p:nvSpPr>
        <p:spPr>
          <a:xfrm>
            <a:off x="98456" y="3075354"/>
            <a:ext cx="457200" cy="1524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8" name="TextBox 67"/>
          <p:cNvSpPr txBox="1"/>
          <p:nvPr/>
        </p:nvSpPr>
        <p:spPr>
          <a:xfrm rot="16200000">
            <a:off x="-443450" y="3660947"/>
            <a:ext cx="1540519" cy="369332"/>
          </a:xfrm>
          <a:prstGeom prst="rect">
            <a:avLst/>
          </a:prstGeom>
          <a:noFill/>
        </p:spPr>
        <p:txBody>
          <a:bodyPr wrap="square" rtlCol="0">
            <a:spAutoFit/>
          </a:bodyPr>
          <a:lstStyle/>
          <a:p>
            <a:pPr algn="ctr"/>
            <a:r>
              <a:rPr lang="en-GB" dirty="0" smtClean="0">
                <a:solidFill>
                  <a:schemeClr val="bg1"/>
                </a:solidFill>
              </a:rPr>
              <a:t>Client Cache</a:t>
            </a:r>
            <a:endParaRPr lang="en-GB" dirty="0">
              <a:solidFill>
                <a:schemeClr val="bg1"/>
              </a:solidFill>
            </a:endParaRPr>
          </a:p>
        </p:txBody>
      </p:sp>
      <p:cxnSp>
        <p:nvCxnSpPr>
          <p:cNvPr id="69" name="Straight Connector 68"/>
          <p:cNvCxnSpPr/>
          <p:nvPr/>
        </p:nvCxnSpPr>
        <p:spPr>
          <a:xfrm>
            <a:off x="98456" y="1387651"/>
            <a:ext cx="889047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98456" y="2931415"/>
            <a:ext cx="889047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107504" y="4615873"/>
            <a:ext cx="889047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98456" y="3075353"/>
            <a:ext cx="8890479" cy="0"/>
          </a:xfrm>
          <a:prstGeom prst="line">
            <a:avLst/>
          </a:prstGeom>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2308348" y="923011"/>
            <a:ext cx="1142343" cy="9274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GB" dirty="0"/>
          </a:p>
        </p:txBody>
      </p:sp>
      <p:sp>
        <p:nvSpPr>
          <p:cNvPr id="74" name="Rectangle 73"/>
          <p:cNvSpPr/>
          <p:nvPr/>
        </p:nvSpPr>
        <p:spPr>
          <a:xfrm>
            <a:off x="3993619" y="923011"/>
            <a:ext cx="1142343" cy="9274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dirty="0"/>
          </a:p>
        </p:txBody>
      </p:sp>
      <p:sp>
        <p:nvSpPr>
          <p:cNvPr id="76" name="Rectangle 75"/>
          <p:cNvSpPr/>
          <p:nvPr/>
        </p:nvSpPr>
        <p:spPr>
          <a:xfrm>
            <a:off x="623077" y="923011"/>
            <a:ext cx="1142343" cy="9274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p>
        </p:txBody>
      </p:sp>
      <p:sp>
        <p:nvSpPr>
          <p:cNvPr id="77" name="Rectangle 76"/>
          <p:cNvSpPr/>
          <p:nvPr/>
        </p:nvSpPr>
        <p:spPr>
          <a:xfrm>
            <a:off x="7364162" y="923011"/>
            <a:ext cx="1142343" cy="927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78" name="Rectangle 77"/>
          <p:cNvSpPr/>
          <p:nvPr/>
        </p:nvSpPr>
        <p:spPr>
          <a:xfrm>
            <a:off x="5678890" y="923011"/>
            <a:ext cx="1143768" cy="927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dirty="0" smtClean="0"/>
              <a:t> </a:t>
            </a:r>
            <a:endParaRPr lang="en-GB" dirty="0"/>
          </a:p>
        </p:txBody>
      </p:sp>
      <p:sp>
        <p:nvSpPr>
          <p:cNvPr id="3" name="TextBox 2"/>
          <p:cNvSpPr txBox="1"/>
          <p:nvPr/>
        </p:nvSpPr>
        <p:spPr>
          <a:xfrm>
            <a:off x="3644" y="809388"/>
            <a:ext cx="646332" cy="253916"/>
          </a:xfrm>
          <a:prstGeom prst="rect">
            <a:avLst/>
          </a:prstGeom>
          <a:noFill/>
        </p:spPr>
        <p:txBody>
          <a:bodyPr wrap="square" rtlCol="0">
            <a:spAutoFit/>
          </a:bodyPr>
          <a:lstStyle/>
          <a:p>
            <a:pPr algn="ctr"/>
            <a:r>
              <a:rPr lang="en-GB" sz="1050" dirty="0" smtClean="0"/>
              <a:t>Change</a:t>
            </a:r>
            <a:endParaRPr lang="en-GB" dirty="0"/>
          </a:p>
        </p:txBody>
      </p:sp>
      <p:sp>
        <p:nvSpPr>
          <p:cNvPr id="25" name="TextBox 24"/>
          <p:cNvSpPr txBox="1"/>
          <p:nvPr/>
        </p:nvSpPr>
        <p:spPr>
          <a:xfrm>
            <a:off x="51532" y="966118"/>
            <a:ext cx="550557" cy="276999"/>
          </a:xfrm>
          <a:prstGeom prst="rect">
            <a:avLst/>
          </a:prstGeom>
          <a:noFill/>
        </p:spPr>
        <p:txBody>
          <a:bodyPr wrap="square" rtlCol="0">
            <a:spAutoFit/>
          </a:bodyPr>
          <a:lstStyle/>
          <a:p>
            <a:pPr algn="ctr"/>
            <a:r>
              <a:rPr lang="en-GB" sz="1200" dirty="0" smtClean="0"/>
              <a:t>Time</a:t>
            </a:r>
            <a:endParaRPr lang="en-GB" dirty="0"/>
          </a:p>
        </p:txBody>
      </p:sp>
      <p:cxnSp>
        <p:nvCxnSpPr>
          <p:cNvPr id="30" name="Straight Arrow Connector 29"/>
          <p:cNvCxnSpPr/>
          <p:nvPr/>
        </p:nvCxnSpPr>
        <p:spPr>
          <a:xfrm>
            <a:off x="624574" y="1150785"/>
            <a:ext cx="7881931" cy="46167"/>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137836" y="4653689"/>
            <a:ext cx="6813081" cy="369332"/>
          </a:xfrm>
          <a:prstGeom prst="rect">
            <a:avLst/>
          </a:prstGeom>
          <a:noFill/>
        </p:spPr>
        <p:txBody>
          <a:bodyPr wrap="square" rtlCol="0">
            <a:spAutoFit/>
          </a:bodyPr>
          <a:lstStyle/>
          <a:p>
            <a:r>
              <a:rPr lang="en-GB" dirty="0" smtClean="0"/>
              <a:t>Virtual field packets sent: 4 + 1 + 2 + 1 + 1 = 9</a:t>
            </a:r>
            <a:endParaRPr lang="en-GB" dirty="0"/>
          </a:p>
        </p:txBody>
      </p:sp>
      <p:sp>
        <p:nvSpPr>
          <p:cNvPr id="79" name="TextBox 78"/>
          <p:cNvSpPr txBox="1"/>
          <p:nvPr/>
        </p:nvSpPr>
        <p:spPr>
          <a:xfrm>
            <a:off x="623077" y="3904288"/>
            <a:ext cx="1142343" cy="400110"/>
          </a:xfrm>
          <a:prstGeom prst="rect">
            <a:avLst/>
          </a:prstGeom>
          <a:noFill/>
        </p:spPr>
        <p:txBody>
          <a:bodyPr wrap="square" rtlCol="0">
            <a:spAutoFit/>
          </a:bodyPr>
          <a:lstStyle/>
          <a:p>
            <a:pPr algn="ctr"/>
            <a:r>
              <a:rPr lang="en-GB" sz="2000" b="1" dirty="0" smtClean="0"/>
              <a:t>4</a:t>
            </a:r>
            <a:endParaRPr lang="en-GB" sz="2000" b="1" dirty="0"/>
          </a:p>
        </p:txBody>
      </p:sp>
      <p:sp>
        <p:nvSpPr>
          <p:cNvPr id="80" name="TextBox 79"/>
          <p:cNvSpPr txBox="1"/>
          <p:nvPr/>
        </p:nvSpPr>
        <p:spPr>
          <a:xfrm>
            <a:off x="2308348" y="3016360"/>
            <a:ext cx="1142343" cy="400110"/>
          </a:xfrm>
          <a:prstGeom prst="rect">
            <a:avLst/>
          </a:prstGeom>
          <a:noFill/>
        </p:spPr>
        <p:txBody>
          <a:bodyPr wrap="square" rtlCol="0">
            <a:spAutoFit/>
          </a:bodyPr>
          <a:lstStyle/>
          <a:p>
            <a:pPr algn="ctr"/>
            <a:r>
              <a:rPr lang="en-GB" sz="2000" b="1" dirty="0" smtClean="0"/>
              <a:t>1</a:t>
            </a:r>
            <a:endParaRPr lang="en-GB" sz="2000" b="1" dirty="0"/>
          </a:p>
        </p:txBody>
      </p:sp>
      <p:sp>
        <p:nvSpPr>
          <p:cNvPr id="81" name="TextBox 80"/>
          <p:cNvSpPr txBox="1"/>
          <p:nvPr/>
        </p:nvSpPr>
        <p:spPr>
          <a:xfrm>
            <a:off x="4011903" y="4217634"/>
            <a:ext cx="1142343" cy="400110"/>
          </a:xfrm>
          <a:prstGeom prst="rect">
            <a:avLst/>
          </a:prstGeom>
          <a:noFill/>
        </p:spPr>
        <p:txBody>
          <a:bodyPr wrap="square" rtlCol="0">
            <a:spAutoFit/>
          </a:bodyPr>
          <a:lstStyle/>
          <a:p>
            <a:pPr algn="ctr"/>
            <a:r>
              <a:rPr lang="en-GB" sz="2000" b="1" dirty="0" smtClean="0"/>
              <a:t>2</a:t>
            </a:r>
            <a:endParaRPr lang="en-GB" sz="2000" b="1" dirty="0"/>
          </a:p>
        </p:txBody>
      </p:sp>
      <p:sp>
        <p:nvSpPr>
          <p:cNvPr id="82" name="TextBox 81"/>
          <p:cNvSpPr txBox="1"/>
          <p:nvPr/>
        </p:nvSpPr>
        <p:spPr>
          <a:xfrm>
            <a:off x="5677465" y="3602850"/>
            <a:ext cx="1142343" cy="400110"/>
          </a:xfrm>
          <a:prstGeom prst="rect">
            <a:avLst/>
          </a:prstGeom>
          <a:noFill/>
        </p:spPr>
        <p:txBody>
          <a:bodyPr wrap="square" rtlCol="0">
            <a:spAutoFit/>
          </a:bodyPr>
          <a:lstStyle/>
          <a:p>
            <a:pPr algn="ctr"/>
            <a:r>
              <a:rPr lang="en-GB" sz="2000" b="1" dirty="0" smtClean="0"/>
              <a:t>1</a:t>
            </a:r>
            <a:endParaRPr lang="en-GB" sz="2000" b="1" dirty="0"/>
          </a:p>
        </p:txBody>
      </p:sp>
      <p:sp>
        <p:nvSpPr>
          <p:cNvPr id="83" name="TextBox 82"/>
          <p:cNvSpPr txBox="1"/>
          <p:nvPr/>
        </p:nvSpPr>
        <p:spPr>
          <a:xfrm>
            <a:off x="7364162" y="4222668"/>
            <a:ext cx="1142343" cy="400110"/>
          </a:xfrm>
          <a:prstGeom prst="rect">
            <a:avLst/>
          </a:prstGeom>
          <a:noFill/>
        </p:spPr>
        <p:txBody>
          <a:bodyPr wrap="square" rtlCol="0">
            <a:spAutoFit/>
          </a:bodyPr>
          <a:lstStyle/>
          <a:p>
            <a:pPr algn="ctr"/>
            <a:r>
              <a:rPr lang="en-GB" sz="2000" b="1" dirty="0" smtClean="0"/>
              <a:t>1</a:t>
            </a:r>
            <a:endParaRPr lang="en-GB" sz="2000" b="1" dirty="0"/>
          </a:p>
        </p:txBody>
      </p:sp>
      <p:sp>
        <p:nvSpPr>
          <p:cNvPr id="57"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smtClean="0"/>
              <a:t>64</a:t>
            </a:r>
          </a:p>
        </p:txBody>
      </p:sp>
    </p:spTree>
    <p:extLst>
      <p:ext uri="{BB962C8B-B14F-4D97-AF65-F5344CB8AC3E}">
        <p14:creationId xmlns:p14="http://schemas.microsoft.com/office/powerpoint/2010/main" val="420847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p:cTn id="12" dur="500" fill="hold"/>
                                        <p:tgtEl>
                                          <p:spTgt spid="80"/>
                                        </p:tgtEl>
                                        <p:attrNameLst>
                                          <p:attrName>ppt_w</p:attrName>
                                        </p:attrNameLst>
                                      </p:cBhvr>
                                      <p:tavLst>
                                        <p:tav tm="0">
                                          <p:val>
                                            <p:fltVal val="0"/>
                                          </p:val>
                                        </p:tav>
                                        <p:tav tm="100000">
                                          <p:val>
                                            <p:strVal val="#ppt_w"/>
                                          </p:val>
                                        </p:tav>
                                      </p:tavLst>
                                    </p:anim>
                                    <p:anim calcmode="lin" valueType="num">
                                      <p:cBhvr>
                                        <p:cTn id="13" dur="500" fill="hold"/>
                                        <p:tgtEl>
                                          <p:spTgt spid="80"/>
                                        </p:tgtEl>
                                        <p:attrNameLst>
                                          <p:attrName>ppt_h</p:attrName>
                                        </p:attrNameLst>
                                      </p:cBhvr>
                                      <p:tavLst>
                                        <p:tav tm="0">
                                          <p:val>
                                            <p:fltVal val="0"/>
                                          </p:val>
                                        </p:tav>
                                        <p:tav tm="100000">
                                          <p:val>
                                            <p:strVal val="#ppt_h"/>
                                          </p:val>
                                        </p:tav>
                                      </p:tavLst>
                                    </p:anim>
                                    <p:animEffect transition="in" filter="fade">
                                      <p:cBhvr>
                                        <p:cTn id="14" dur="500"/>
                                        <p:tgtEl>
                                          <p:spTgt spid="8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p:cTn id="17" dur="500" fill="hold"/>
                                        <p:tgtEl>
                                          <p:spTgt spid="81"/>
                                        </p:tgtEl>
                                        <p:attrNameLst>
                                          <p:attrName>ppt_w</p:attrName>
                                        </p:attrNameLst>
                                      </p:cBhvr>
                                      <p:tavLst>
                                        <p:tav tm="0">
                                          <p:val>
                                            <p:fltVal val="0"/>
                                          </p:val>
                                        </p:tav>
                                        <p:tav tm="100000">
                                          <p:val>
                                            <p:strVal val="#ppt_w"/>
                                          </p:val>
                                        </p:tav>
                                      </p:tavLst>
                                    </p:anim>
                                    <p:anim calcmode="lin" valueType="num">
                                      <p:cBhvr>
                                        <p:cTn id="18" dur="500" fill="hold"/>
                                        <p:tgtEl>
                                          <p:spTgt spid="81"/>
                                        </p:tgtEl>
                                        <p:attrNameLst>
                                          <p:attrName>ppt_h</p:attrName>
                                        </p:attrNameLst>
                                      </p:cBhvr>
                                      <p:tavLst>
                                        <p:tav tm="0">
                                          <p:val>
                                            <p:fltVal val="0"/>
                                          </p:val>
                                        </p:tav>
                                        <p:tav tm="100000">
                                          <p:val>
                                            <p:strVal val="#ppt_h"/>
                                          </p:val>
                                        </p:tav>
                                      </p:tavLst>
                                    </p:anim>
                                    <p:animEffect transition="in" filter="fade">
                                      <p:cBhvr>
                                        <p:cTn id="19" dur="500"/>
                                        <p:tgtEl>
                                          <p:spTgt spid="8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 calcmode="lin" valueType="num">
                                      <p:cBhvr>
                                        <p:cTn id="22" dur="500" fill="hold"/>
                                        <p:tgtEl>
                                          <p:spTgt spid="82"/>
                                        </p:tgtEl>
                                        <p:attrNameLst>
                                          <p:attrName>ppt_w</p:attrName>
                                        </p:attrNameLst>
                                      </p:cBhvr>
                                      <p:tavLst>
                                        <p:tav tm="0">
                                          <p:val>
                                            <p:fltVal val="0"/>
                                          </p:val>
                                        </p:tav>
                                        <p:tav tm="100000">
                                          <p:val>
                                            <p:strVal val="#ppt_w"/>
                                          </p:val>
                                        </p:tav>
                                      </p:tavLst>
                                    </p:anim>
                                    <p:anim calcmode="lin" valueType="num">
                                      <p:cBhvr>
                                        <p:cTn id="23" dur="500" fill="hold"/>
                                        <p:tgtEl>
                                          <p:spTgt spid="82"/>
                                        </p:tgtEl>
                                        <p:attrNameLst>
                                          <p:attrName>ppt_h</p:attrName>
                                        </p:attrNameLst>
                                      </p:cBhvr>
                                      <p:tavLst>
                                        <p:tav tm="0">
                                          <p:val>
                                            <p:fltVal val="0"/>
                                          </p:val>
                                        </p:tav>
                                        <p:tav tm="100000">
                                          <p:val>
                                            <p:strVal val="#ppt_h"/>
                                          </p:val>
                                        </p:tav>
                                      </p:tavLst>
                                    </p:anim>
                                    <p:animEffect transition="in" filter="fade">
                                      <p:cBhvr>
                                        <p:cTn id="24" dur="500"/>
                                        <p:tgtEl>
                                          <p:spTgt spid="8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anim calcmode="lin" valueType="num">
                                      <p:cBhvr>
                                        <p:cTn id="27" dur="500" fill="hold"/>
                                        <p:tgtEl>
                                          <p:spTgt spid="83"/>
                                        </p:tgtEl>
                                        <p:attrNameLst>
                                          <p:attrName>ppt_w</p:attrName>
                                        </p:attrNameLst>
                                      </p:cBhvr>
                                      <p:tavLst>
                                        <p:tav tm="0">
                                          <p:val>
                                            <p:fltVal val="0"/>
                                          </p:val>
                                        </p:tav>
                                        <p:tav tm="100000">
                                          <p:val>
                                            <p:strVal val="#ppt_w"/>
                                          </p:val>
                                        </p:tav>
                                      </p:tavLst>
                                    </p:anim>
                                    <p:anim calcmode="lin" valueType="num">
                                      <p:cBhvr>
                                        <p:cTn id="28" dur="500" fill="hold"/>
                                        <p:tgtEl>
                                          <p:spTgt spid="83"/>
                                        </p:tgtEl>
                                        <p:attrNameLst>
                                          <p:attrName>ppt_h</p:attrName>
                                        </p:attrNameLst>
                                      </p:cBhvr>
                                      <p:tavLst>
                                        <p:tav tm="0">
                                          <p:val>
                                            <p:fltVal val="0"/>
                                          </p:val>
                                        </p:tav>
                                        <p:tav tm="100000">
                                          <p:val>
                                            <p:strVal val="#ppt_h"/>
                                          </p:val>
                                        </p:tav>
                                      </p:tavLst>
                                    </p:anim>
                                    <p:animEffect transition="in" filter="fade">
                                      <p:cBhvr>
                                        <p:cTn id="29" dur="500"/>
                                        <p:tgtEl>
                                          <p:spTgt spid="83"/>
                                        </p:tgtEl>
                                      </p:cBhvr>
                                    </p:animEffect>
                                  </p:childTnLst>
                                </p:cTn>
                              </p:par>
                            </p:childTnLst>
                          </p:cTn>
                        </p:par>
                        <p:par>
                          <p:cTn id="30" fill="hold">
                            <p:stCondLst>
                              <p:cond delay="500"/>
                            </p:stCondLst>
                            <p:childTnLst>
                              <p:par>
                                <p:cTn id="31" presetID="1" presetClass="entr" presetSubtype="0" fill="hold" grpId="0" nodeType="afterEffect">
                                  <p:stCondLst>
                                    <p:cond delay="200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9" grpId="0"/>
      <p:bldP spid="80" grpId="0"/>
      <p:bldP spid="81" grpId="0"/>
      <p:bldP spid="82" grpId="0"/>
      <p:bldP spid="8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 Server (EMS) extensions</a:t>
            </a:r>
            <a:endParaRPr lang="en-US" dirty="0"/>
          </a:p>
        </p:txBody>
      </p:sp>
      <p:sp>
        <p:nvSpPr>
          <p:cNvPr id="3" name="Text Placeholder 2"/>
          <p:cNvSpPr>
            <a:spLocks noGrp="1"/>
          </p:cNvSpPr>
          <p:nvPr>
            <p:ph type="body" idx="1"/>
          </p:nvPr>
        </p:nvSpPr>
        <p:spPr/>
        <p:txBody>
          <a:bodyPr>
            <a:normAutofit/>
          </a:bodyPr>
          <a:lstStyle/>
          <a:p>
            <a:r>
              <a:rPr lang="en-US" sz="2400" dirty="0" smtClean="0"/>
              <a:t>Support for server metadata</a:t>
            </a:r>
          </a:p>
          <a:p>
            <a:pPr lvl="1"/>
            <a:r>
              <a:rPr lang="en-US" sz="2000" dirty="0" smtClean="0"/>
              <a:t>Based on Swagger open API</a:t>
            </a:r>
          </a:p>
          <a:p>
            <a:pPr lvl="1"/>
            <a:r>
              <a:rPr lang="en-US" sz="2000" dirty="0" smtClean="0"/>
              <a:t>YAML and JSON representations</a:t>
            </a:r>
          </a:p>
          <a:p>
            <a:pPr lvl="1"/>
            <a:r>
              <a:rPr lang="en-US" sz="2000" dirty="0" smtClean="0"/>
              <a:t>Can be used for API testing, documentation, faster clients development</a:t>
            </a:r>
          </a:p>
          <a:p>
            <a:r>
              <a:rPr lang="en-US" sz="2400" dirty="0" smtClean="0"/>
              <a:t>ThingPoints “federated” services</a:t>
            </a:r>
          </a:p>
          <a:p>
            <a:pPr lvl="1"/>
            <a:r>
              <a:rPr lang="en-US" sz="2000" dirty="0" smtClean="0"/>
              <a:t>Act as a conduit to and from RAD Server (EMS)</a:t>
            </a:r>
          </a:p>
          <a:p>
            <a:pPr lvl="1"/>
            <a:r>
              <a:rPr lang="en-US" sz="2000" dirty="0" smtClean="0"/>
              <a:t>Register periphery endpoints with </a:t>
            </a:r>
            <a:r>
              <a:rPr lang="en-US" sz="2000" dirty="0"/>
              <a:t>RAD Server</a:t>
            </a:r>
            <a:endParaRPr lang="en-US" sz="2000" dirty="0" smtClean="0"/>
          </a:p>
          <a:p>
            <a:pPr lvl="1"/>
            <a:r>
              <a:rPr lang="en-US" sz="2000" dirty="0" smtClean="0"/>
              <a:t>User can reach ThingPoints endpoints via dynamic </a:t>
            </a:r>
            <a:r>
              <a:rPr lang="en-US" sz="2000" dirty="0"/>
              <a:t>RAD Server </a:t>
            </a:r>
            <a:r>
              <a:rPr lang="en-US" sz="2000" dirty="0" smtClean="0"/>
              <a:t>backend endpoints</a:t>
            </a:r>
          </a:p>
        </p:txBody>
      </p:sp>
      <p:sp>
        <p:nvSpPr>
          <p:cNvPr id="4"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a:t>6</a:t>
            </a:r>
            <a:r>
              <a:rPr lang="en-US" dirty="0" smtClean="0"/>
              <a:t>5</a:t>
            </a:r>
          </a:p>
        </p:txBody>
      </p:sp>
    </p:spTree>
    <p:extLst>
      <p:ext uri="{BB962C8B-B14F-4D97-AF65-F5344CB8AC3E}">
        <p14:creationId xmlns:p14="http://schemas.microsoft.com/office/powerpoint/2010/main" val="2988952340"/>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Webbroker, datasnap, Cloud</a:t>
            </a:r>
            <a:endParaRPr lang="en-US" dirty="0"/>
          </a:p>
        </p:txBody>
      </p:sp>
      <p:sp>
        <p:nvSpPr>
          <p:cNvPr id="3" name="Text Placeholder 2"/>
          <p:cNvSpPr>
            <a:spLocks noGrp="1"/>
          </p:cNvSpPr>
          <p:nvPr>
            <p:ph type="body" idx="1"/>
          </p:nvPr>
        </p:nvSpPr>
        <p:spPr/>
        <p:txBody>
          <a:bodyPr/>
          <a:lstStyle/>
          <a:p>
            <a:r>
              <a:rPr lang="en-US" sz="2400" dirty="0" smtClean="0"/>
              <a:t>WebBroker</a:t>
            </a:r>
            <a:endParaRPr lang="en-US" dirty="0" smtClean="0"/>
          </a:p>
          <a:p>
            <a:pPr lvl="1"/>
            <a:r>
              <a:rPr lang="en-US" sz="2000" dirty="0" smtClean="0">
                <a:latin typeface="Calibri" panose="020F0502020204030204" pitchFamily="34" charset="0"/>
              </a:rPr>
              <a:t>Now defaults to UTF8</a:t>
            </a:r>
          </a:p>
          <a:p>
            <a:r>
              <a:rPr lang="en-US" sz="2400" dirty="0" smtClean="0">
                <a:latin typeface="Calibri" panose="020F0502020204030204" pitchFamily="34" charset="0"/>
              </a:rPr>
              <a:t>DataSnap</a:t>
            </a:r>
          </a:p>
          <a:p>
            <a:pPr lvl="1"/>
            <a:r>
              <a:rPr lang="en-US" sz="2000" dirty="0" smtClean="0">
                <a:latin typeface="Calibri" panose="020F0502020204030204" pitchFamily="34" charset="0"/>
              </a:rPr>
              <a:t>Clients use HTTP client library for both REST and HTTP(S) connections</a:t>
            </a:r>
          </a:p>
          <a:p>
            <a:pPr lvl="1"/>
            <a:r>
              <a:rPr lang="en-US" sz="2000" dirty="0" smtClean="0">
                <a:latin typeface="Calibri" panose="020F0502020204030204" pitchFamily="34" charset="0"/>
              </a:rPr>
              <a:t>Server methods support TDBXJSONStream parameters for passing JSON streams</a:t>
            </a:r>
          </a:p>
          <a:p>
            <a:r>
              <a:rPr lang="en-US" sz="2400" dirty="0" smtClean="0">
                <a:latin typeface="Calibri" panose="020F0502020204030204" pitchFamily="34" charset="0"/>
              </a:rPr>
              <a:t>Cloud</a:t>
            </a:r>
            <a:endParaRPr lang="en-US" sz="1800" dirty="0" smtClean="0">
              <a:latin typeface="Calibri" panose="020F0502020204030204" pitchFamily="34" charset="0"/>
            </a:endParaRPr>
          </a:p>
          <a:p>
            <a:pPr lvl="1"/>
            <a:r>
              <a:rPr lang="en-US" sz="2000" dirty="0" smtClean="0">
                <a:latin typeface="Calibri" panose="020F0502020204030204" pitchFamily="34" charset="0"/>
              </a:rPr>
              <a:t>Microsoft Azure support updated to latest API</a:t>
            </a:r>
          </a:p>
          <a:p>
            <a:pPr lvl="1"/>
            <a:r>
              <a:rPr lang="en-US" sz="2000" dirty="0" smtClean="0">
                <a:latin typeface="Calibri" panose="020F0502020204030204" pitchFamily="34" charset="0"/>
              </a:rPr>
              <a:t>Amazon AWS </a:t>
            </a:r>
            <a:r>
              <a:rPr lang="en-US" sz="2000" dirty="0">
                <a:latin typeface="Calibri" panose="020F0502020204030204" pitchFamily="34" charset="0"/>
              </a:rPr>
              <a:t>support updated to latest API</a:t>
            </a:r>
          </a:p>
          <a:p>
            <a:pPr lvl="1"/>
            <a:endParaRPr lang="en-US" sz="2000" dirty="0" smtClean="0">
              <a:latin typeface="Calibri" panose="020F0502020204030204" pitchFamily="34" charset="0"/>
            </a:endParaRPr>
          </a:p>
          <a:p>
            <a:endParaRPr lang="en-US" sz="1800" dirty="0" smtClean="0">
              <a:latin typeface="Calibri" panose="020F0502020204030204" pitchFamily="34" charset="0"/>
            </a:endParaRPr>
          </a:p>
          <a:p>
            <a:pPr lvl="1"/>
            <a:endParaRPr lang="en-US" sz="2000" dirty="0">
              <a:latin typeface="Calibri" panose="020F0502020204030204" pitchFamily="34" charset="0"/>
            </a:endParaRPr>
          </a:p>
          <a:p>
            <a:pPr lvl="1"/>
            <a:endParaRPr lang="en-US" dirty="0"/>
          </a:p>
        </p:txBody>
      </p:sp>
      <p:pic>
        <p:nvPicPr>
          <p:cNvPr id="4" name="Picture 3"/>
          <p:cNvPicPr>
            <a:picLocks noChangeAspect="1"/>
          </p:cNvPicPr>
          <p:nvPr/>
        </p:nvPicPr>
        <p:blipFill>
          <a:blip r:embed="rId2"/>
          <a:stretch>
            <a:fillRect/>
          </a:stretch>
        </p:blipFill>
        <p:spPr>
          <a:xfrm>
            <a:off x="6579494" y="329160"/>
            <a:ext cx="2126274" cy="1701019"/>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a:t>6</a:t>
            </a:r>
            <a:r>
              <a:rPr lang="en-US" dirty="0" smtClean="0"/>
              <a:t>6</a:t>
            </a:r>
          </a:p>
        </p:txBody>
      </p:sp>
    </p:spTree>
    <p:extLst>
      <p:ext uri="{BB962C8B-B14F-4D97-AF65-F5344CB8AC3E}">
        <p14:creationId xmlns:p14="http://schemas.microsoft.com/office/powerpoint/2010/main" val="1679097032"/>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sldNum" sz="quarter" idx="4294967295"/>
          </p:nvPr>
        </p:nvSpPr>
        <p:spPr>
          <a:xfrm>
            <a:off x="8727136" y="4934120"/>
            <a:ext cx="220569" cy="23082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67</a:t>
            </a:fld>
            <a:endParaRPr dirty="0"/>
          </a:p>
        </p:txBody>
      </p:sp>
      <p:sp>
        <p:nvSpPr>
          <p:cNvPr id="179" name="Shape 179"/>
          <p:cNvSpPr>
            <a:spLocks noGrp="1"/>
          </p:cNvSpPr>
          <p:nvPr>
            <p:ph type="body" sz="quarter" idx="1"/>
          </p:nvPr>
        </p:nvSpPr>
        <p:spPr>
          <a:xfrm>
            <a:off x="893700" y="1734200"/>
            <a:ext cx="2371203" cy="3009105"/>
          </a:xfrm>
          <a:prstGeom prst="rect">
            <a:avLst/>
          </a:prstGeom>
        </p:spPr>
        <p:txBody>
          <a:bodyPr>
            <a:normAutofit/>
          </a:bodyPr>
          <a:lstStyle/>
          <a:p>
            <a:pPr>
              <a:buSzTx/>
              <a:buNone/>
              <a:defRPr b="1"/>
            </a:pPr>
            <a:r>
              <a:rPr lang="en-US" dirty="0" smtClean="0"/>
              <a:t>New Installer</a:t>
            </a:r>
            <a:endParaRPr dirty="0"/>
          </a:p>
          <a:p>
            <a:pPr marL="0" indent="0">
              <a:buSzTx/>
              <a:buNone/>
              <a:defRPr sz="1200"/>
            </a:pPr>
            <a:r>
              <a:rPr lang="en-US" dirty="0" smtClean="0"/>
              <a:t>Making installation and trial a modern, smooth, faster experience</a:t>
            </a:r>
            <a:endParaRPr dirty="0"/>
          </a:p>
          <a:p>
            <a:pPr marL="0" indent="0">
              <a:buSzTx/>
              <a:buNone/>
              <a:defRPr sz="1200"/>
            </a:pPr>
            <a:endParaRPr dirty="0"/>
          </a:p>
          <a:p>
            <a:pPr>
              <a:buSzTx/>
              <a:buNone/>
              <a:defRPr sz="1200" b="1"/>
            </a:pPr>
            <a:endParaRPr dirty="0"/>
          </a:p>
          <a:p>
            <a:pPr>
              <a:buSzTx/>
              <a:buNone/>
              <a:defRPr sz="1200" b="1"/>
            </a:pPr>
            <a:endParaRPr dirty="0"/>
          </a:p>
          <a:p>
            <a:pPr>
              <a:buSzTx/>
              <a:buNone/>
              <a:defRPr sz="1200" b="1"/>
            </a:pPr>
            <a:endParaRPr dirty="0"/>
          </a:p>
          <a:p>
            <a:pPr>
              <a:buSzTx/>
              <a:buNone/>
              <a:defRPr sz="1200" b="1"/>
            </a:pPr>
            <a:endParaRPr dirty="0"/>
          </a:p>
          <a:p>
            <a:pPr>
              <a:buSzTx/>
              <a:buNone/>
              <a:defRPr sz="1200" b="1"/>
            </a:pPr>
            <a:endParaRPr dirty="0"/>
          </a:p>
          <a:p>
            <a:pPr>
              <a:buSzTx/>
              <a:buNone/>
              <a:defRPr sz="1200" b="1"/>
            </a:pPr>
            <a:endParaRPr dirty="0"/>
          </a:p>
          <a:p>
            <a:pPr>
              <a:buSzTx/>
              <a:buNone/>
              <a:defRPr b="1"/>
            </a:pPr>
            <a:r>
              <a:rPr lang="en-US" dirty="0" smtClean="0"/>
              <a:t>QPS</a:t>
            </a:r>
            <a:endParaRPr dirty="0"/>
          </a:p>
          <a:p>
            <a:pPr marL="0" indent="0">
              <a:buSzTx/>
              <a:buNone/>
              <a:defRPr sz="1200"/>
            </a:pPr>
            <a:r>
              <a:rPr lang="en-US" dirty="0" smtClean="0"/>
              <a:t>Quality, performance, stability throughout the entire product</a:t>
            </a:r>
            <a:endParaRPr dirty="0"/>
          </a:p>
        </p:txBody>
      </p:sp>
      <p:sp>
        <p:nvSpPr>
          <p:cNvPr id="180" name="Shape 180"/>
          <p:cNvSpPr>
            <a:spLocks noGrp="1"/>
          </p:cNvSpPr>
          <p:nvPr>
            <p:ph type="body" idx="4294967295"/>
          </p:nvPr>
        </p:nvSpPr>
        <p:spPr>
          <a:xfrm>
            <a:off x="3386402" y="1734200"/>
            <a:ext cx="2371203" cy="3009105"/>
          </a:xfrm>
          <a:prstGeom prst="rect">
            <a:avLst/>
          </a:prstGeom>
          <a:extLst>
            <a:ext uri="{C572A759-6A51-4108-AA02-DFA0A04FC94B}">
              <ma14:wrappingTextBoxFlag xmlns:ma14="http://schemas.microsoft.com/office/mac/drawingml/2011/main" xmlns="" val="1"/>
            </a:ext>
          </a:extLst>
        </p:spPr>
        <p:txBody>
          <a:bodyPr>
            <a:normAutofit/>
          </a:bodyPr>
          <a:lstStyle/>
          <a:p>
            <a:pPr marL="342900" indent="-342900">
              <a:buSzTx/>
              <a:buNone/>
              <a:defRPr sz="1400" b="1"/>
            </a:pPr>
            <a:r>
              <a:rPr lang="en-US" dirty="0" smtClean="0"/>
              <a:t>Native</a:t>
            </a:r>
            <a:endParaRPr dirty="0"/>
          </a:p>
          <a:p>
            <a:pPr marL="0" indent="0">
              <a:buSzTx/>
              <a:buNone/>
              <a:defRPr sz="1200"/>
            </a:pPr>
            <a:r>
              <a:rPr lang="en-US" dirty="0" smtClean="0"/>
              <a:t>Compiler, libraries, FireMonkey, VCL, Windows 10, mobile…</a:t>
            </a:r>
            <a:endParaRPr dirty="0"/>
          </a:p>
          <a:p>
            <a:pPr marL="0" indent="0">
              <a:buSzTx/>
              <a:buNone/>
              <a:defRPr sz="1200"/>
            </a:pPr>
            <a:endParaRPr dirty="0"/>
          </a:p>
          <a:p>
            <a:pPr marL="342900" indent="-342900">
              <a:buSzTx/>
              <a:buNone/>
              <a:defRPr sz="1200" b="1"/>
            </a:pPr>
            <a:endParaRPr dirty="0"/>
          </a:p>
          <a:p>
            <a:pPr marL="342900" indent="-342900">
              <a:buSzTx/>
              <a:buNone/>
              <a:defRPr sz="1200" b="1"/>
            </a:pPr>
            <a:endParaRPr dirty="0"/>
          </a:p>
          <a:p>
            <a:pPr marL="342900" indent="-342900">
              <a:buSzTx/>
              <a:buNone/>
              <a:defRPr sz="1200" b="1"/>
            </a:pPr>
            <a:endParaRPr dirty="0"/>
          </a:p>
          <a:p>
            <a:pPr marL="342900" indent="-342900">
              <a:buSzTx/>
              <a:buNone/>
              <a:defRPr sz="1200" b="1"/>
            </a:pPr>
            <a:endParaRPr dirty="0"/>
          </a:p>
          <a:p>
            <a:pPr marL="342900" indent="-342900">
              <a:buSzTx/>
              <a:buNone/>
              <a:defRPr sz="1200" b="1"/>
            </a:pPr>
            <a:endParaRPr dirty="0"/>
          </a:p>
          <a:p>
            <a:pPr marL="342900" indent="-342900">
              <a:buSzTx/>
              <a:buNone/>
              <a:defRPr sz="1200" b="1"/>
            </a:pPr>
            <a:endParaRPr dirty="0"/>
          </a:p>
          <a:p>
            <a:pPr marL="342900" indent="-342900">
              <a:buSzTx/>
              <a:buNone/>
              <a:defRPr sz="1400" b="1"/>
            </a:pPr>
            <a:r>
              <a:rPr lang="en-US" dirty="0" smtClean="0"/>
              <a:t>Developer Productivity</a:t>
            </a:r>
            <a:endParaRPr dirty="0"/>
          </a:p>
          <a:p>
            <a:pPr marL="0" indent="0">
              <a:buSzTx/>
              <a:buNone/>
              <a:defRPr sz="1200"/>
            </a:pPr>
            <a:r>
              <a:rPr lang="en-US" dirty="0" smtClean="0"/>
              <a:t>FireUI App Preview on device, floating form designer, and toxicity</a:t>
            </a:r>
            <a:endParaRPr dirty="0"/>
          </a:p>
        </p:txBody>
      </p:sp>
      <p:sp>
        <p:nvSpPr>
          <p:cNvPr id="181" name="Shape 181"/>
          <p:cNvSpPr>
            <a:spLocks noGrp="1"/>
          </p:cNvSpPr>
          <p:nvPr>
            <p:ph type="body" idx="4294967295"/>
          </p:nvPr>
        </p:nvSpPr>
        <p:spPr>
          <a:xfrm>
            <a:off x="5879107" y="1734200"/>
            <a:ext cx="2371202" cy="3009105"/>
          </a:xfrm>
          <a:prstGeom prst="rect">
            <a:avLst/>
          </a:prstGeom>
          <a:extLst>
            <a:ext uri="{C572A759-6A51-4108-AA02-DFA0A04FC94B}">
              <ma14:wrappingTextBoxFlag xmlns:ma14="http://schemas.microsoft.com/office/mac/drawingml/2011/main" xmlns="" val="1"/>
            </a:ext>
          </a:extLst>
        </p:spPr>
        <p:txBody>
          <a:bodyPr>
            <a:normAutofit/>
          </a:bodyPr>
          <a:lstStyle/>
          <a:p>
            <a:pPr marL="342900" indent="-342900">
              <a:buSzTx/>
              <a:buNone/>
              <a:defRPr sz="1400" b="1"/>
            </a:pPr>
            <a:r>
              <a:rPr lang="en-US" dirty="0" smtClean="0"/>
              <a:t>IoT</a:t>
            </a:r>
            <a:endParaRPr dirty="0"/>
          </a:p>
          <a:p>
            <a:pPr marL="0" indent="0">
              <a:buSzTx/>
              <a:buNone/>
              <a:defRPr sz="1200"/>
            </a:pPr>
            <a:r>
              <a:rPr lang="en-US" dirty="0" smtClean="0"/>
              <a:t>Core technologies enhancements, ThingWare, ThingConnect, ThingPoints</a:t>
            </a:r>
            <a:endParaRPr dirty="0"/>
          </a:p>
          <a:p>
            <a:pPr marL="0" indent="0">
              <a:buSzTx/>
              <a:buNone/>
              <a:defRPr sz="1200"/>
            </a:pPr>
            <a:endParaRPr dirty="0"/>
          </a:p>
          <a:p>
            <a:pPr marL="342900" indent="-342900">
              <a:buSzTx/>
              <a:buNone/>
              <a:defRPr sz="1200" b="1"/>
            </a:pPr>
            <a:endParaRPr dirty="0"/>
          </a:p>
          <a:p>
            <a:pPr marL="342900" indent="-342900">
              <a:buSzTx/>
              <a:buNone/>
              <a:defRPr sz="1200" b="1"/>
            </a:pPr>
            <a:endParaRPr dirty="0"/>
          </a:p>
          <a:p>
            <a:pPr marL="342900" indent="-342900">
              <a:buSzTx/>
              <a:buNone/>
              <a:defRPr sz="1200" b="1"/>
            </a:pPr>
            <a:endParaRPr dirty="0"/>
          </a:p>
          <a:p>
            <a:pPr marL="342900" indent="-342900">
              <a:buSzTx/>
              <a:buNone/>
              <a:defRPr sz="1200" b="1"/>
            </a:pPr>
            <a:endParaRPr dirty="0"/>
          </a:p>
          <a:p>
            <a:pPr marL="342900" indent="-342900">
              <a:buSzTx/>
              <a:buNone/>
              <a:defRPr sz="1200" b="1"/>
            </a:pPr>
            <a:endParaRPr dirty="0"/>
          </a:p>
          <a:p>
            <a:pPr marL="342900" indent="-342900">
              <a:buSzTx/>
              <a:buNone/>
              <a:defRPr sz="1400" b="1"/>
            </a:pPr>
            <a:r>
              <a:rPr lang="en-US" dirty="0" smtClean="0"/>
              <a:t>Enterprise Strong</a:t>
            </a:r>
            <a:endParaRPr dirty="0" smtClean="0"/>
          </a:p>
          <a:p>
            <a:pPr marL="0" indent="0">
              <a:buSzTx/>
              <a:buNone/>
              <a:defRPr sz="1200"/>
            </a:pPr>
            <a:r>
              <a:rPr lang="en-US" dirty="0" smtClean="0"/>
              <a:t>FireDAC database access, EMS REST services, Cloud services</a:t>
            </a:r>
            <a:endParaRPr dirty="0"/>
          </a:p>
        </p:txBody>
      </p:sp>
      <p:sp>
        <p:nvSpPr>
          <p:cNvPr id="182" name="Shape 182"/>
          <p:cNvSpPr>
            <a:spLocks noGrp="1"/>
          </p:cNvSpPr>
          <p:nvPr>
            <p:ph type="title"/>
          </p:nvPr>
        </p:nvSpPr>
        <p:spPr>
          <a:xfrm>
            <a:off x="457200" y="205987"/>
            <a:ext cx="7086600" cy="679838"/>
          </a:xfrm>
          <a:prstGeom prst="rect">
            <a:avLst/>
          </a:prstGeom>
        </p:spPr>
        <p:txBody>
          <a:bodyPr/>
          <a:lstStyle/>
          <a:p>
            <a:r>
              <a:rPr lang="en-US" dirty="0" smtClean="0"/>
              <a:t>Rad Studio 10.1 Berlin at a glance</a:t>
            </a:r>
            <a:endParaRPr dirty="0"/>
          </a:p>
        </p:txBody>
      </p:sp>
      <p:grpSp>
        <p:nvGrpSpPr>
          <p:cNvPr id="185" name="Group 185"/>
          <p:cNvGrpSpPr/>
          <p:nvPr/>
        </p:nvGrpSpPr>
        <p:grpSpPr>
          <a:xfrm>
            <a:off x="3480755" y="1216953"/>
            <a:ext cx="528896" cy="519301"/>
            <a:chOff x="0" y="0"/>
            <a:chExt cx="692401" cy="692400"/>
          </a:xfrm>
        </p:grpSpPr>
        <p:sp>
          <p:nvSpPr>
            <p:cNvPr id="183" name="Shape 183"/>
            <p:cNvSpPr/>
            <p:nvPr/>
          </p:nvSpPr>
          <p:spPr>
            <a:xfrm>
              <a:off x="0" y="-1"/>
              <a:ext cx="692402" cy="692402"/>
            </a:xfrm>
            <a:prstGeom prst="rect">
              <a:avLst/>
            </a:prstGeom>
            <a:solidFill>
              <a:srgbClr val="325DA8"/>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sp>
          <p:nvSpPr>
            <p:cNvPr id="184" name="Shape 184"/>
            <p:cNvSpPr/>
            <p:nvPr/>
          </p:nvSpPr>
          <p:spPr>
            <a:xfrm>
              <a:off x="178268" y="178258"/>
              <a:ext cx="335866" cy="3358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668" y="32"/>
                  </a:lnTo>
                  <a:lnTo>
                    <a:pt x="10472" y="132"/>
                  </a:lnTo>
                  <a:lnTo>
                    <a:pt x="9848" y="492"/>
                  </a:lnTo>
                  <a:lnTo>
                    <a:pt x="9487" y="722"/>
                  </a:lnTo>
                  <a:lnTo>
                    <a:pt x="9093" y="1017"/>
                  </a:lnTo>
                  <a:lnTo>
                    <a:pt x="8666" y="1313"/>
                  </a:lnTo>
                  <a:lnTo>
                    <a:pt x="8272" y="1675"/>
                  </a:lnTo>
                  <a:lnTo>
                    <a:pt x="7911" y="2035"/>
                  </a:lnTo>
                  <a:lnTo>
                    <a:pt x="7584" y="2429"/>
                  </a:lnTo>
                  <a:lnTo>
                    <a:pt x="7320" y="2823"/>
                  </a:lnTo>
                  <a:lnTo>
                    <a:pt x="7222" y="3020"/>
                  </a:lnTo>
                  <a:lnTo>
                    <a:pt x="7156" y="3250"/>
                  </a:lnTo>
                  <a:lnTo>
                    <a:pt x="7090" y="3446"/>
                  </a:lnTo>
                  <a:lnTo>
                    <a:pt x="7058" y="3644"/>
                  </a:lnTo>
                  <a:lnTo>
                    <a:pt x="7058" y="3841"/>
                  </a:lnTo>
                  <a:lnTo>
                    <a:pt x="7090" y="4071"/>
                  </a:lnTo>
                  <a:lnTo>
                    <a:pt x="7156" y="4268"/>
                  </a:lnTo>
                  <a:lnTo>
                    <a:pt x="7254" y="4465"/>
                  </a:lnTo>
                  <a:lnTo>
                    <a:pt x="7386" y="4661"/>
                  </a:lnTo>
                  <a:lnTo>
                    <a:pt x="7550" y="4859"/>
                  </a:lnTo>
                  <a:lnTo>
                    <a:pt x="7813" y="5055"/>
                  </a:lnTo>
                  <a:lnTo>
                    <a:pt x="8338" y="5319"/>
                  </a:lnTo>
                  <a:lnTo>
                    <a:pt x="8633" y="5383"/>
                  </a:lnTo>
                  <a:lnTo>
                    <a:pt x="8929" y="5449"/>
                  </a:lnTo>
                  <a:lnTo>
                    <a:pt x="9225" y="5581"/>
                  </a:lnTo>
                  <a:lnTo>
                    <a:pt x="9487" y="5713"/>
                  </a:lnTo>
                  <a:lnTo>
                    <a:pt x="9749" y="5942"/>
                  </a:lnTo>
                  <a:lnTo>
                    <a:pt x="9979" y="6204"/>
                  </a:lnTo>
                  <a:lnTo>
                    <a:pt x="10110" y="6500"/>
                  </a:lnTo>
                  <a:lnTo>
                    <a:pt x="10209" y="6828"/>
                  </a:lnTo>
                  <a:lnTo>
                    <a:pt x="10242" y="7222"/>
                  </a:lnTo>
                  <a:lnTo>
                    <a:pt x="10209" y="7485"/>
                  </a:lnTo>
                  <a:lnTo>
                    <a:pt x="10176" y="7780"/>
                  </a:lnTo>
                  <a:lnTo>
                    <a:pt x="10078" y="8043"/>
                  </a:lnTo>
                  <a:lnTo>
                    <a:pt x="9979" y="8305"/>
                  </a:lnTo>
                  <a:lnTo>
                    <a:pt x="9848" y="8567"/>
                  </a:lnTo>
                  <a:lnTo>
                    <a:pt x="9684" y="8831"/>
                  </a:lnTo>
                  <a:lnTo>
                    <a:pt x="9487" y="9061"/>
                  </a:lnTo>
                  <a:lnTo>
                    <a:pt x="9291" y="9291"/>
                  </a:lnTo>
                  <a:lnTo>
                    <a:pt x="9061" y="9487"/>
                  </a:lnTo>
                  <a:lnTo>
                    <a:pt x="8831" y="9684"/>
                  </a:lnTo>
                  <a:lnTo>
                    <a:pt x="8601" y="9816"/>
                  </a:lnTo>
                  <a:lnTo>
                    <a:pt x="8338" y="9980"/>
                  </a:lnTo>
                  <a:lnTo>
                    <a:pt x="8075" y="10078"/>
                  </a:lnTo>
                  <a:lnTo>
                    <a:pt x="7780" y="10176"/>
                  </a:lnTo>
                  <a:lnTo>
                    <a:pt x="7484" y="10210"/>
                  </a:lnTo>
                  <a:lnTo>
                    <a:pt x="7222" y="10242"/>
                  </a:lnTo>
                  <a:lnTo>
                    <a:pt x="6860" y="10210"/>
                  </a:lnTo>
                  <a:lnTo>
                    <a:pt x="6532" y="10110"/>
                  </a:lnTo>
                  <a:lnTo>
                    <a:pt x="6204" y="9980"/>
                  </a:lnTo>
                  <a:lnTo>
                    <a:pt x="5941" y="9750"/>
                  </a:lnTo>
                  <a:lnTo>
                    <a:pt x="5711" y="9487"/>
                  </a:lnTo>
                  <a:lnTo>
                    <a:pt x="5547" y="9192"/>
                  </a:lnTo>
                  <a:lnTo>
                    <a:pt x="5351" y="8601"/>
                  </a:lnTo>
                  <a:lnTo>
                    <a:pt x="5285" y="8339"/>
                  </a:lnTo>
                  <a:lnTo>
                    <a:pt x="5187" y="8075"/>
                  </a:lnTo>
                  <a:lnTo>
                    <a:pt x="5055" y="7813"/>
                  </a:lnTo>
                  <a:lnTo>
                    <a:pt x="4858" y="7550"/>
                  </a:lnTo>
                  <a:lnTo>
                    <a:pt x="4661" y="7386"/>
                  </a:lnTo>
                  <a:lnTo>
                    <a:pt x="4464" y="7256"/>
                  </a:lnTo>
                  <a:lnTo>
                    <a:pt x="4268" y="7156"/>
                  </a:lnTo>
                  <a:lnTo>
                    <a:pt x="4070" y="7090"/>
                  </a:lnTo>
                  <a:lnTo>
                    <a:pt x="3840" y="7058"/>
                  </a:lnTo>
                  <a:lnTo>
                    <a:pt x="3644" y="7058"/>
                  </a:lnTo>
                  <a:lnTo>
                    <a:pt x="3446" y="7090"/>
                  </a:lnTo>
                  <a:lnTo>
                    <a:pt x="3250" y="7156"/>
                  </a:lnTo>
                  <a:lnTo>
                    <a:pt x="3020" y="7222"/>
                  </a:lnTo>
                  <a:lnTo>
                    <a:pt x="2823" y="7320"/>
                  </a:lnTo>
                  <a:lnTo>
                    <a:pt x="2429" y="7584"/>
                  </a:lnTo>
                  <a:lnTo>
                    <a:pt x="2035" y="7911"/>
                  </a:lnTo>
                  <a:lnTo>
                    <a:pt x="1673" y="8273"/>
                  </a:lnTo>
                  <a:lnTo>
                    <a:pt x="1313" y="8667"/>
                  </a:lnTo>
                  <a:lnTo>
                    <a:pt x="1017" y="9093"/>
                  </a:lnTo>
                  <a:lnTo>
                    <a:pt x="722" y="9487"/>
                  </a:lnTo>
                  <a:lnTo>
                    <a:pt x="492" y="9848"/>
                  </a:lnTo>
                  <a:lnTo>
                    <a:pt x="132" y="10472"/>
                  </a:lnTo>
                  <a:lnTo>
                    <a:pt x="32" y="10670"/>
                  </a:lnTo>
                  <a:lnTo>
                    <a:pt x="0" y="10800"/>
                  </a:lnTo>
                  <a:lnTo>
                    <a:pt x="32" y="11063"/>
                  </a:lnTo>
                  <a:lnTo>
                    <a:pt x="98" y="11293"/>
                  </a:lnTo>
                  <a:lnTo>
                    <a:pt x="230" y="11555"/>
                  </a:lnTo>
                  <a:lnTo>
                    <a:pt x="394" y="11753"/>
                  </a:lnTo>
                  <a:lnTo>
                    <a:pt x="788" y="12113"/>
                  </a:lnTo>
                  <a:lnTo>
                    <a:pt x="1181" y="12441"/>
                  </a:lnTo>
                  <a:lnTo>
                    <a:pt x="1903" y="13033"/>
                  </a:lnTo>
                  <a:lnTo>
                    <a:pt x="2561" y="13525"/>
                  </a:lnTo>
                  <a:lnTo>
                    <a:pt x="2823" y="13754"/>
                  </a:lnTo>
                  <a:lnTo>
                    <a:pt x="3086" y="13984"/>
                  </a:lnTo>
                  <a:lnTo>
                    <a:pt x="3414" y="14444"/>
                  </a:lnTo>
                  <a:lnTo>
                    <a:pt x="3480" y="14674"/>
                  </a:lnTo>
                  <a:lnTo>
                    <a:pt x="3480" y="14937"/>
                  </a:lnTo>
                  <a:lnTo>
                    <a:pt x="3414" y="15199"/>
                  </a:lnTo>
                  <a:lnTo>
                    <a:pt x="3282" y="15495"/>
                  </a:lnTo>
                  <a:lnTo>
                    <a:pt x="3052" y="15823"/>
                  </a:lnTo>
                  <a:lnTo>
                    <a:pt x="2692" y="16185"/>
                  </a:lnTo>
                  <a:lnTo>
                    <a:pt x="2462" y="16414"/>
                  </a:lnTo>
                  <a:lnTo>
                    <a:pt x="2199" y="16545"/>
                  </a:lnTo>
                  <a:lnTo>
                    <a:pt x="1903" y="16644"/>
                  </a:lnTo>
                  <a:lnTo>
                    <a:pt x="1641" y="16709"/>
                  </a:lnTo>
                  <a:lnTo>
                    <a:pt x="1345" y="16775"/>
                  </a:lnTo>
                  <a:lnTo>
                    <a:pt x="1050" y="16906"/>
                  </a:lnTo>
                  <a:lnTo>
                    <a:pt x="788" y="17070"/>
                  </a:lnTo>
                  <a:lnTo>
                    <a:pt x="492" y="17300"/>
                  </a:lnTo>
                  <a:lnTo>
                    <a:pt x="262" y="17562"/>
                  </a:lnTo>
                  <a:lnTo>
                    <a:pt x="132" y="17858"/>
                  </a:lnTo>
                  <a:lnTo>
                    <a:pt x="32" y="18186"/>
                  </a:lnTo>
                  <a:lnTo>
                    <a:pt x="0" y="18548"/>
                  </a:lnTo>
                  <a:lnTo>
                    <a:pt x="32" y="18843"/>
                  </a:lnTo>
                  <a:lnTo>
                    <a:pt x="66" y="19139"/>
                  </a:lnTo>
                  <a:lnTo>
                    <a:pt x="164" y="19401"/>
                  </a:lnTo>
                  <a:lnTo>
                    <a:pt x="296" y="19697"/>
                  </a:lnTo>
                  <a:lnTo>
                    <a:pt x="426" y="19927"/>
                  </a:lnTo>
                  <a:lnTo>
                    <a:pt x="590" y="20189"/>
                  </a:lnTo>
                  <a:lnTo>
                    <a:pt x="755" y="20419"/>
                  </a:lnTo>
                  <a:lnTo>
                    <a:pt x="952" y="20648"/>
                  </a:lnTo>
                  <a:lnTo>
                    <a:pt x="1181" y="20846"/>
                  </a:lnTo>
                  <a:lnTo>
                    <a:pt x="1411" y="21010"/>
                  </a:lnTo>
                  <a:lnTo>
                    <a:pt x="1673" y="21174"/>
                  </a:lnTo>
                  <a:lnTo>
                    <a:pt x="1937" y="21338"/>
                  </a:lnTo>
                  <a:lnTo>
                    <a:pt x="2199" y="21436"/>
                  </a:lnTo>
                  <a:lnTo>
                    <a:pt x="2495" y="21535"/>
                  </a:lnTo>
                  <a:lnTo>
                    <a:pt x="2757" y="21568"/>
                  </a:lnTo>
                  <a:lnTo>
                    <a:pt x="3052" y="21600"/>
                  </a:lnTo>
                  <a:lnTo>
                    <a:pt x="3414" y="21568"/>
                  </a:lnTo>
                  <a:lnTo>
                    <a:pt x="3742" y="21470"/>
                  </a:lnTo>
                  <a:lnTo>
                    <a:pt x="4038" y="21338"/>
                  </a:lnTo>
                  <a:lnTo>
                    <a:pt x="4300" y="21108"/>
                  </a:lnTo>
                  <a:lnTo>
                    <a:pt x="4530" y="20846"/>
                  </a:lnTo>
                  <a:lnTo>
                    <a:pt x="4694" y="20550"/>
                  </a:lnTo>
                  <a:lnTo>
                    <a:pt x="4793" y="20288"/>
                  </a:lnTo>
                  <a:lnTo>
                    <a:pt x="4858" y="19992"/>
                  </a:lnTo>
                  <a:lnTo>
                    <a:pt x="4957" y="19697"/>
                  </a:lnTo>
                  <a:lnTo>
                    <a:pt x="5055" y="19435"/>
                  </a:lnTo>
                  <a:lnTo>
                    <a:pt x="5187" y="19139"/>
                  </a:lnTo>
                  <a:lnTo>
                    <a:pt x="5417" y="18909"/>
                  </a:lnTo>
                  <a:lnTo>
                    <a:pt x="5777" y="18581"/>
                  </a:lnTo>
                  <a:lnTo>
                    <a:pt x="6106" y="18318"/>
                  </a:lnTo>
                  <a:lnTo>
                    <a:pt x="6401" y="18186"/>
                  </a:lnTo>
                  <a:lnTo>
                    <a:pt x="6664" y="18121"/>
                  </a:lnTo>
                  <a:lnTo>
                    <a:pt x="6926" y="18121"/>
                  </a:lnTo>
                  <a:lnTo>
                    <a:pt x="7156" y="18186"/>
                  </a:lnTo>
                  <a:lnTo>
                    <a:pt x="7386" y="18351"/>
                  </a:lnTo>
                  <a:lnTo>
                    <a:pt x="7616" y="18515"/>
                  </a:lnTo>
                  <a:lnTo>
                    <a:pt x="8075" y="19039"/>
                  </a:lnTo>
                  <a:lnTo>
                    <a:pt x="8567" y="19697"/>
                  </a:lnTo>
                  <a:lnTo>
                    <a:pt x="9159" y="20419"/>
                  </a:lnTo>
                  <a:lnTo>
                    <a:pt x="9487" y="20812"/>
                  </a:lnTo>
                  <a:lnTo>
                    <a:pt x="9848" y="21206"/>
                  </a:lnTo>
                  <a:lnTo>
                    <a:pt x="10045" y="21370"/>
                  </a:lnTo>
                  <a:lnTo>
                    <a:pt x="10308" y="21502"/>
                  </a:lnTo>
                  <a:lnTo>
                    <a:pt x="10538" y="21568"/>
                  </a:lnTo>
                  <a:lnTo>
                    <a:pt x="10800" y="21600"/>
                  </a:lnTo>
                  <a:lnTo>
                    <a:pt x="10932" y="21568"/>
                  </a:lnTo>
                  <a:lnTo>
                    <a:pt x="11128" y="21470"/>
                  </a:lnTo>
                  <a:lnTo>
                    <a:pt x="11752" y="21108"/>
                  </a:lnTo>
                  <a:lnTo>
                    <a:pt x="12113" y="20878"/>
                  </a:lnTo>
                  <a:lnTo>
                    <a:pt x="12507" y="20583"/>
                  </a:lnTo>
                  <a:lnTo>
                    <a:pt x="12933" y="20288"/>
                  </a:lnTo>
                  <a:lnTo>
                    <a:pt x="13328" y="19927"/>
                  </a:lnTo>
                  <a:lnTo>
                    <a:pt x="13689" y="19565"/>
                  </a:lnTo>
                  <a:lnTo>
                    <a:pt x="14016" y="19171"/>
                  </a:lnTo>
                  <a:lnTo>
                    <a:pt x="14280" y="18777"/>
                  </a:lnTo>
                  <a:lnTo>
                    <a:pt x="14378" y="18581"/>
                  </a:lnTo>
                  <a:lnTo>
                    <a:pt x="14444" y="18351"/>
                  </a:lnTo>
                  <a:lnTo>
                    <a:pt x="14510" y="18154"/>
                  </a:lnTo>
                  <a:lnTo>
                    <a:pt x="14542" y="17956"/>
                  </a:lnTo>
                  <a:lnTo>
                    <a:pt x="14542" y="17760"/>
                  </a:lnTo>
                  <a:lnTo>
                    <a:pt x="14510" y="17530"/>
                  </a:lnTo>
                  <a:lnTo>
                    <a:pt x="14444" y="17332"/>
                  </a:lnTo>
                  <a:lnTo>
                    <a:pt x="14346" y="17136"/>
                  </a:lnTo>
                  <a:lnTo>
                    <a:pt x="14214" y="16939"/>
                  </a:lnTo>
                  <a:lnTo>
                    <a:pt x="14050" y="16742"/>
                  </a:lnTo>
                  <a:lnTo>
                    <a:pt x="13787" y="16545"/>
                  </a:lnTo>
                  <a:lnTo>
                    <a:pt x="13525" y="16414"/>
                  </a:lnTo>
                  <a:lnTo>
                    <a:pt x="13262" y="16315"/>
                  </a:lnTo>
                  <a:lnTo>
                    <a:pt x="12967" y="16217"/>
                  </a:lnTo>
                  <a:lnTo>
                    <a:pt x="12671" y="16151"/>
                  </a:lnTo>
                  <a:lnTo>
                    <a:pt x="12375" y="16021"/>
                  </a:lnTo>
                  <a:lnTo>
                    <a:pt x="12113" y="15889"/>
                  </a:lnTo>
                  <a:lnTo>
                    <a:pt x="11851" y="15659"/>
                  </a:lnTo>
                  <a:lnTo>
                    <a:pt x="11621" y="15396"/>
                  </a:lnTo>
                  <a:lnTo>
                    <a:pt x="11490" y="15101"/>
                  </a:lnTo>
                  <a:lnTo>
                    <a:pt x="11391" y="14772"/>
                  </a:lnTo>
                  <a:lnTo>
                    <a:pt x="11358" y="14378"/>
                  </a:lnTo>
                  <a:lnTo>
                    <a:pt x="11391" y="14116"/>
                  </a:lnTo>
                  <a:lnTo>
                    <a:pt x="11424" y="13820"/>
                  </a:lnTo>
                  <a:lnTo>
                    <a:pt x="11522" y="13558"/>
                  </a:lnTo>
                  <a:lnTo>
                    <a:pt x="11621" y="13295"/>
                  </a:lnTo>
                  <a:lnTo>
                    <a:pt x="11752" y="13033"/>
                  </a:lnTo>
                  <a:lnTo>
                    <a:pt x="11916" y="12770"/>
                  </a:lnTo>
                  <a:lnTo>
                    <a:pt x="12113" y="12541"/>
                  </a:lnTo>
                  <a:lnTo>
                    <a:pt x="12309" y="12311"/>
                  </a:lnTo>
                  <a:lnTo>
                    <a:pt x="12539" y="12113"/>
                  </a:lnTo>
                  <a:lnTo>
                    <a:pt x="12999" y="11785"/>
                  </a:lnTo>
                  <a:lnTo>
                    <a:pt x="13262" y="11621"/>
                  </a:lnTo>
                  <a:lnTo>
                    <a:pt x="13525" y="11523"/>
                  </a:lnTo>
                  <a:lnTo>
                    <a:pt x="13820" y="11424"/>
                  </a:lnTo>
                  <a:lnTo>
                    <a:pt x="14116" y="11391"/>
                  </a:lnTo>
                  <a:lnTo>
                    <a:pt x="14378" y="11358"/>
                  </a:lnTo>
                  <a:lnTo>
                    <a:pt x="14740" y="11391"/>
                  </a:lnTo>
                  <a:lnTo>
                    <a:pt x="15068" y="11490"/>
                  </a:lnTo>
                  <a:lnTo>
                    <a:pt x="15396" y="11621"/>
                  </a:lnTo>
                  <a:lnTo>
                    <a:pt x="15659" y="11851"/>
                  </a:lnTo>
                  <a:lnTo>
                    <a:pt x="15889" y="12113"/>
                  </a:lnTo>
                  <a:lnTo>
                    <a:pt x="16053" y="12409"/>
                  </a:lnTo>
                  <a:lnTo>
                    <a:pt x="16249" y="13000"/>
                  </a:lnTo>
                  <a:lnTo>
                    <a:pt x="16315" y="13262"/>
                  </a:lnTo>
                  <a:lnTo>
                    <a:pt x="16413" y="13525"/>
                  </a:lnTo>
                  <a:lnTo>
                    <a:pt x="16545" y="13788"/>
                  </a:lnTo>
                  <a:lnTo>
                    <a:pt x="16742" y="14050"/>
                  </a:lnTo>
                  <a:lnTo>
                    <a:pt x="16939" y="14214"/>
                  </a:lnTo>
                  <a:lnTo>
                    <a:pt x="17136" y="14346"/>
                  </a:lnTo>
                  <a:lnTo>
                    <a:pt x="17332" y="14444"/>
                  </a:lnTo>
                  <a:lnTo>
                    <a:pt x="17530" y="14510"/>
                  </a:lnTo>
                  <a:lnTo>
                    <a:pt x="17760" y="14542"/>
                  </a:lnTo>
                  <a:lnTo>
                    <a:pt x="17956" y="14542"/>
                  </a:lnTo>
                  <a:lnTo>
                    <a:pt x="18154" y="14510"/>
                  </a:lnTo>
                  <a:lnTo>
                    <a:pt x="18350" y="14444"/>
                  </a:lnTo>
                  <a:lnTo>
                    <a:pt x="18580" y="14378"/>
                  </a:lnTo>
                  <a:lnTo>
                    <a:pt x="18777" y="14280"/>
                  </a:lnTo>
                  <a:lnTo>
                    <a:pt x="19171" y="14018"/>
                  </a:lnTo>
                  <a:lnTo>
                    <a:pt x="19565" y="13689"/>
                  </a:lnTo>
                  <a:lnTo>
                    <a:pt x="19927" y="13328"/>
                  </a:lnTo>
                  <a:lnTo>
                    <a:pt x="20287" y="12934"/>
                  </a:lnTo>
                  <a:lnTo>
                    <a:pt x="20583" y="12507"/>
                  </a:lnTo>
                  <a:lnTo>
                    <a:pt x="20878" y="12113"/>
                  </a:lnTo>
                  <a:lnTo>
                    <a:pt x="21108" y="11753"/>
                  </a:lnTo>
                  <a:lnTo>
                    <a:pt x="21468" y="11128"/>
                  </a:lnTo>
                  <a:lnTo>
                    <a:pt x="21568" y="10932"/>
                  </a:lnTo>
                  <a:lnTo>
                    <a:pt x="21600" y="10800"/>
                  </a:lnTo>
                  <a:lnTo>
                    <a:pt x="21568" y="10538"/>
                  </a:lnTo>
                  <a:lnTo>
                    <a:pt x="21502" y="10308"/>
                  </a:lnTo>
                  <a:lnTo>
                    <a:pt x="21370" y="10046"/>
                  </a:lnTo>
                  <a:lnTo>
                    <a:pt x="21206" y="9848"/>
                  </a:lnTo>
                  <a:lnTo>
                    <a:pt x="20812" y="9487"/>
                  </a:lnTo>
                  <a:lnTo>
                    <a:pt x="20419" y="9159"/>
                  </a:lnTo>
                  <a:lnTo>
                    <a:pt x="19697" y="8567"/>
                  </a:lnTo>
                  <a:lnTo>
                    <a:pt x="19039" y="8075"/>
                  </a:lnTo>
                  <a:lnTo>
                    <a:pt x="18777" y="7846"/>
                  </a:lnTo>
                  <a:lnTo>
                    <a:pt x="18514" y="7616"/>
                  </a:lnTo>
                  <a:lnTo>
                    <a:pt x="18186" y="7156"/>
                  </a:lnTo>
                  <a:lnTo>
                    <a:pt x="18120" y="6926"/>
                  </a:lnTo>
                  <a:lnTo>
                    <a:pt x="18120" y="6664"/>
                  </a:lnTo>
                  <a:lnTo>
                    <a:pt x="18186" y="6402"/>
                  </a:lnTo>
                  <a:lnTo>
                    <a:pt x="18318" y="6106"/>
                  </a:lnTo>
                  <a:lnTo>
                    <a:pt x="18548" y="5778"/>
                  </a:lnTo>
                  <a:lnTo>
                    <a:pt x="18908" y="5417"/>
                  </a:lnTo>
                  <a:lnTo>
                    <a:pt x="19138" y="5187"/>
                  </a:lnTo>
                  <a:lnTo>
                    <a:pt x="19401" y="5055"/>
                  </a:lnTo>
                  <a:lnTo>
                    <a:pt x="19697" y="4957"/>
                  </a:lnTo>
                  <a:lnTo>
                    <a:pt x="19959" y="4891"/>
                  </a:lnTo>
                  <a:lnTo>
                    <a:pt x="20255" y="4825"/>
                  </a:lnTo>
                  <a:lnTo>
                    <a:pt x="20550" y="4695"/>
                  </a:lnTo>
                  <a:lnTo>
                    <a:pt x="20812" y="4530"/>
                  </a:lnTo>
                  <a:lnTo>
                    <a:pt x="21108" y="4300"/>
                  </a:lnTo>
                  <a:lnTo>
                    <a:pt x="21338" y="4038"/>
                  </a:lnTo>
                  <a:lnTo>
                    <a:pt x="21468" y="3742"/>
                  </a:lnTo>
                  <a:lnTo>
                    <a:pt x="21568" y="3414"/>
                  </a:lnTo>
                  <a:lnTo>
                    <a:pt x="21600" y="3052"/>
                  </a:lnTo>
                  <a:lnTo>
                    <a:pt x="21568" y="2758"/>
                  </a:lnTo>
                  <a:lnTo>
                    <a:pt x="21534" y="2462"/>
                  </a:lnTo>
                  <a:lnTo>
                    <a:pt x="21436" y="2199"/>
                  </a:lnTo>
                  <a:lnTo>
                    <a:pt x="21304" y="1905"/>
                  </a:lnTo>
                  <a:lnTo>
                    <a:pt x="21174" y="1675"/>
                  </a:lnTo>
                  <a:lnTo>
                    <a:pt x="21010" y="1411"/>
                  </a:lnTo>
                  <a:lnTo>
                    <a:pt x="20845" y="1181"/>
                  </a:lnTo>
                  <a:lnTo>
                    <a:pt x="20648" y="952"/>
                  </a:lnTo>
                  <a:lnTo>
                    <a:pt x="20419" y="755"/>
                  </a:lnTo>
                  <a:lnTo>
                    <a:pt x="20189" y="591"/>
                  </a:lnTo>
                  <a:lnTo>
                    <a:pt x="19927" y="427"/>
                  </a:lnTo>
                  <a:lnTo>
                    <a:pt x="19663" y="262"/>
                  </a:lnTo>
                  <a:lnTo>
                    <a:pt x="19401" y="164"/>
                  </a:lnTo>
                  <a:lnTo>
                    <a:pt x="19105" y="66"/>
                  </a:lnTo>
                  <a:lnTo>
                    <a:pt x="18843" y="32"/>
                  </a:lnTo>
                  <a:lnTo>
                    <a:pt x="18548" y="0"/>
                  </a:lnTo>
                  <a:lnTo>
                    <a:pt x="18186" y="32"/>
                  </a:lnTo>
                  <a:lnTo>
                    <a:pt x="17858" y="132"/>
                  </a:lnTo>
                  <a:lnTo>
                    <a:pt x="17562" y="262"/>
                  </a:lnTo>
                  <a:lnTo>
                    <a:pt x="17300" y="492"/>
                  </a:lnTo>
                  <a:lnTo>
                    <a:pt x="17070" y="755"/>
                  </a:lnTo>
                  <a:lnTo>
                    <a:pt x="16906" y="1051"/>
                  </a:lnTo>
                  <a:lnTo>
                    <a:pt x="16807" y="1313"/>
                  </a:lnTo>
                  <a:lnTo>
                    <a:pt x="16742" y="1609"/>
                  </a:lnTo>
                  <a:lnTo>
                    <a:pt x="16643" y="1905"/>
                  </a:lnTo>
                  <a:lnTo>
                    <a:pt x="16545" y="2167"/>
                  </a:lnTo>
                  <a:lnTo>
                    <a:pt x="16413" y="2462"/>
                  </a:lnTo>
                  <a:lnTo>
                    <a:pt x="15823" y="3052"/>
                  </a:lnTo>
                  <a:lnTo>
                    <a:pt x="15494" y="3282"/>
                  </a:lnTo>
                  <a:lnTo>
                    <a:pt x="15199" y="3414"/>
                  </a:lnTo>
                  <a:lnTo>
                    <a:pt x="14936" y="3480"/>
                  </a:lnTo>
                  <a:lnTo>
                    <a:pt x="14674" y="3480"/>
                  </a:lnTo>
                  <a:lnTo>
                    <a:pt x="14444" y="3414"/>
                  </a:lnTo>
                  <a:lnTo>
                    <a:pt x="13984" y="3086"/>
                  </a:lnTo>
                  <a:lnTo>
                    <a:pt x="13754" y="2823"/>
                  </a:lnTo>
                  <a:lnTo>
                    <a:pt x="13525" y="2561"/>
                  </a:lnTo>
                  <a:lnTo>
                    <a:pt x="13033" y="1905"/>
                  </a:lnTo>
                  <a:lnTo>
                    <a:pt x="12441" y="1181"/>
                  </a:lnTo>
                  <a:lnTo>
                    <a:pt x="12113" y="788"/>
                  </a:lnTo>
                  <a:lnTo>
                    <a:pt x="11752" y="394"/>
                  </a:lnTo>
                  <a:lnTo>
                    <a:pt x="11555" y="230"/>
                  </a:lnTo>
                  <a:lnTo>
                    <a:pt x="11292" y="98"/>
                  </a:lnTo>
                  <a:lnTo>
                    <a:pt x="11062" y="32"/>
                  </a:lnTo>
                  <a:lnTo>
                    <a:pt x="10800" y="0"/>
                  </a:lnTo>
                  <a:close/>
                </a:path>
              </a:pathLst>
            </a:custGeom>
            <a:solidFill>
              <a:srgbClr val="FFFFFF"/>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grpSp>
      <p:sp>
        <p:nvSpPr>
          <p:cNvPr id="186" name="Shape 186"/>
          <p:cNvSpPr/>
          <p:nvPr/>
        </p:nvSpPr>
        <p:spPr>
          <a:xfrm>
            <a:off x="5962069" y="1216952"/>
            <a:ext cx="528896" cy="519302"/>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grpSp>
        <p:nvGrpSpPr>
          <p:cNvPr id="198" name="Group 198"/>
          <p:cNvGrpSpPr/>
          <p:nvPr/>
        </p:nvGrpSpPr>
        <p:grpSpPr>
          <a:xfrm>
            <a:off x="988670" y="2988603"/>
            <a:ext cx="528894" cy="519301"/>
            <a:chOff x="0" y="0"/>
            <a:chExt cx="692400" cy="692400"/>
          </a:xfrm>
        </p:grpSpPr>
        <p:sp>
          <p:nvSpPr>
            <p:cNvPr id="194" name="Shape 194"/>
            <p:cNvSpPr/>
            <p:nvPr/>
          </p:nvSpPr>
          <p:spPr>
            <a:xfrm>
              <a:off x="-1" y="-1"/>
              <a:ext cx="692402" cy="692402"/>
            </a:xfrm>
            <a:prstGeom prst="rect">
              <a:avLst/>
            </a:prstGeom>
            <a:solidFill>
              <a:srgbClr val="FFDC75"/>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grpSp>
          <p:nvGrpSpPr>
            <p:cNvPr id="197" name="Group 197"/>
            <p:cNvGrpSpPr/>
            <p:nvPr/>
          </p:nvGrpSpPr>
          <p:grpSpPr>
            <a:xfrm>
              <a:off x="170628" y="175087"/>
              <a:ext cx="351187" cy="324643"/>
              <a:chOff x="0" y="0"/>
              <a:chExt cx="351186" cy="324642"/>
            </a:xfrm>
          </p:grpSpPr>
          <p:sp>
            <p:nvSpPr>
              <p:cNvPr id="195" name="Shape 195"/>
              <p:cNvSpPr/>
              <p:nvPr/>
            </p:nvSpPr>
            <p:spPr>
              <a:xfrm>
                <a:off x="-1" y="123018"/>
                <a:ext cx="82182" cy="184257"/>
              </a:xfrm>
              <a:custGeom>
                <a:avLst/>
                <a:gdLst/>
                <a:ahLst/>
                <a:cxnLst>
                  <a:cxn ang="0">
                    <a:pos x="wd2" y="hd2"/>
                  </a:cxn>
                  <a:cxn ang="5400000">
                    <a:pos x="wd2" y="hd2"/>
                  </a:cxn>
                  <a:cxn ang="10800000">
                    <a:pos x="wd2" y="hd2"/>
                  </a:cxn>
                  <a:cxn ang="16200000">
                    <a:pos x="wd2" y="hd2"/>
                  </a:cxn>
                </a:cxnLst>
                <a:rect l="0" t="0" r="r" b="b"/>
                <a:pathLst>
                  <a:path w="21600" h="21600" extrusionOk="0">
                    <a:moveTo>
                      <a:pt x="13278" y="2453"/>
                    </a:moveTo>
                    <a:lnTo>
                      <a:pt x="14085" y="2514"/>
                    </a:lnTo>
                    <a:lnTo>
                      <a:pt x="14755" y="2631"/>
                    </a:lnTo>
                    <a:lnTo>
                      <a:pt x="15425" y="2751"/>
                    </a:lnTo>
                    <a:lnTo>
                      <a:pt x="16502" y="3232"/>
                    </a:lnTo>
                    <a:lnTo>
                      <a:pt x="16903" y="3531"/>
                    </a:lnTo>
                    <a:lnTo>
                      <a:pt x="17035" y="3829"/>
                    </a:lnTo>
                    <a:lnTo>
                      <a:pt x="17172" y="4187"/>
                    </a:lnTo>
                    <a:lnTo>
                      <a:pt x="17035" y="4547"/>
                    </a:lnTo>
                    <a:lnTo>
                      <a:pt x="16903" y="4846"/>
                    </a:lnTo>
                    <a:lnTo>
                      <a:pt x="16502" y="5145"/>
                    </a:lnTo>
                    <a:lnTo>
                      <a:pt x="15964" y="5444"/>
                    </a:lnTo>
                    <a:lnTo>
                      <a:pt x="15425" y="5625"/>
                    </a:lnTo>
                    <a:lnTo>
                      <a:pt x="14755" y="5804"/>
                    </a:lnTo>
                    <a:lnTo>
                      <a:pt x="14085" y="5863"/>
                    </a:lnTo>
                    <a:lnTo>
                      <a:pt x="13278" y="5924"/>
                    </a:lnTo>
                    <a:lnTo>
                      <a:pt x="12475" y="5863"/>
                    </a:lnTo>
                    <a:lnTo>
                      <a:pt x="11805" y="5804"/>
                    </a:lnTo>
                    <a:lnTo>
                      <a:pt x="11135" y="5625"/>
                    </a:lnTo>
                    <a:lnTo>
                      <a:pt x="10597" y="5444"/>
                    </a:lnTo>
                    <a:lnTo>
                      <a:pt x="10058" y="5145"/>
                    </a:lnTo>
                    <a:lnTo>
                      <a:pt x="9657" y="4846"/>
                    </a:lnTo>
                    <a:lnTo>
                      <a:pt x="9526" y="4547"/>
                    </a:lnTo>
                    <a:lnTo>
                      <a:pt x="9388" y="4187"/>
                    </a:lnTo>
                    <a:lnTo>
                      <a:pt x="9526" y="3829"/>
                    </a:lnTo>
                    <a:lnTo>
                      <a:pt x="9657" y="3531"/>
                    </a:lnTo>
                    <a:lnTo>
                      <a:pt x="10058" y="3232"/>
                    </a:lnTo>
                    <a:lnTo>
                      <a:pt x="11135" y="2751"/>
                    </a:lnTo>
                    <a:lnTo>
                      <a:pt x="11805" y="2631"/>
                    </a:lnTo>
                    <a:lnTo>
                      <a:pt x="12475" y="2514"/>
                    </a:lnTo>
                    <a:lnTo>
                      <a:pt x="13278" y="2453"/>
                    </a:lnTo>
                    <a:close/>
                    <a:moveTo>
                      <a:pt x="0" y="0"/>
                    </a:moveTo>
                    <a:lnTo>
                      <a:pt x="0" y="21600"/>
                    </a:lnTo>
                    <a:lnTo>
                      <a:pt x="21600" y="21600"/>
                    </a:lnTo>
                    <a:lnTo>
                      <a:pt x="21600" y="0"/>
                    </a:lnTo>
                    <a:close/>
                  </a:path>
                </a:pathLst>
              </a:custGeom>
              <a:solidFill>
                <a:srgbClr val="FFFFFF"/>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sp>
            <p:nvSpPr>
              <p:cNvPr id="196" name="Shape 196"/>
              <p:cNvSpPr/>
              <p:nvPr/>
            </p:nvSpPr>
            <p:spPr>
              <a:xfrm>
                <a:off x="94426" y="0"/>
                <a:ext cx="256761" cy="324643"/>
              </a:xfrm>
              <a:custGeom>
                <a:avLst/>
                <a:gdLst/>
                <a:ahLst/>
                <a:cxnLst>
                  <a:cxn ang="0">
                    <a:pos x="wd2" y="hd2"/>
                  </a:cxn>
                  <a:cxn ang="5400000">
                    <a:pos x="wd2" y="hd2"/>
                  </a:cxn>
                  <a:cxn ang="10800000">
                    <a:pos x="wd2" y="hd2"/>
                  </a:cxn>
                  <a:cxn ang="16200000">
                    <a:pos x="wd2" y="hd2"/>
                  </a:cxn>
                </a:cxnLst>
                <a:rect l="0" t="0" r="r" b="b"/>
                <a:pathLst>
                  <a:path w="21600" h="21600" extrusionOk="0">
                    <a:moveTo>
                      <a:pt x="11121" y="0"/>
                    </a:moveTo>
                    <a:lnTo>
                      <a:pt x="10477" y="33"/>
                    </a:lnTo>
                    <a:lnTo>
                      <a:pt x="10048" y="102"/>
                    </a:lnTo>
                    <a:lnTo>
                      <a:pt x="9704" y="203"/>
                    </a:lnTo>
                    <a:lnTo>
                      <a:pt x="9447" y="306"/>
                    </a:lnTo>
                    <a:lnTo>
                      <a:pt x="8760" y="2037"/>
                    </a:lnTo>
                    <a:lnTo>
                      <a:pt x="8417" y="2819"/>
                    </a:lnTo>
                    <a:lnTo>
                      <a:pt x="8072" y="3532"/>
                    </a:lnTo>
                    <a:lnTo>
                      <a:pt x="7729" y="4177"/>
                    </a:lnTo>
                    <a:lnTo>
                      <a:pt x="7386" y="4721"/>
                    </a:lnTo>
                    <a:lnTo>
                      <a:pt x="7086" y="5128"/>
                    </a:lnTo>
                    <a:lnTo>
                      <a:pt x="6827" y="5468"/>
                    </a:lnTo>
                    <a:lnTo>
                      <a:pt x="5839" y="6249"/>
                    </a:lnTo>
                    <a:lnTo>
                      <a:pt x="4422" y="7302"/>
                    </a:lnTo>
                    <a:lnTo>
                      <a:pt x="2534" y="8661"/>
                    </a:lnTo>
                    <a:lnTo>
                      <a:pt x="0" y="8661"/>
                    </a:lnTo>
                    <a:lnTo>
                      <a:pt x="0" y="18678"/>
                    </a:lnTo>
                    <a:lnTo>
                      <a:pt x="2662" y="18678"/>
                    </a:lnTo>
                    <a:lnTo>
                      <a:pt x="3522" y="19019"/>
                    </a:lnTo>
                    <a:lnTo>
                      <a:pt x="4723" y="19427"/>
                    </a:lnTo>
                    <a:lnTo>
                      <a:pt x="6270" y="19902"/>
                    </a:lnTo>
                    <a:lnTo>
                      <a:pt x="7988" y="20411"/>
                    </a:lnTo>
                    <a:lnTo>
                      <a:pt x="9834" y="20853"/>
                    </a:lnTo>
                    <a:lnTo>
                      <a:pt x="10778" y="21056"/>
                    </a:lnTo>
                    <a:lnTo>
                      <a:pt x="11722" y="21226"/>
                    </a:lnTo>
                    <a:lnTo>
                      <a:pt x="12624" y="21396"/>
                    </a:lnTo>
                    <a:lnTo>
                      <a:pt x="13526" y="21498"/>
                    </a:lnTo>
                    <a:lnTo>
                      <a:pt x="14342" y="21565"/>
                    </a:lnTo>
                    <a:lnTo>
                      <a:pt x="15158" y="21600"/>
                    </a:lnTo>
                    <a:lnTo>
                      <a:pt x="16533" y="21600"/>
                    </a:lnTo>
                    <a:lnTo>
                      <a:pt x="17262" y="21565"/>
                    </a:lnTo>
                    <a:lnTo>
                      <a:pt x="17950" y="21498"/>
                    </a:lnTo>
                    <a:lnTo>
                      <a:pt x="18852" y="21294"/>
                    </a:lnTo>
                    <a:lnTo>
                      <a:pt x="19066" y="21226"/>
                    </a:lnTo>
                    <a:lnTo>
                      <a:pt x="19281" y="21124"/>
                    </a:lnTo>
                    <a:lnTo>
                      <a:pt x="19451" y="20988"/>
                    </a:lnTo>
                    <a:lnTo>
                      <a:pt x="19538" y="20853"/>
                    </a:lnTo>
                    <a:lnTo>
                      <a:pt x="19624" y="20682"/>
                    </a:lnTo>
                    <a:lnTo>
                      <a:pt x="19752" y="19698"/>
                    </a:lnTo>
                    <a:lnTo>
                      <a:pt x="19710" y="19460"/>
                    </a:lnTo>
                    <a:lnTo>
                      <a:pt x="19624" y="19257"/>
                    </a:lnTo>
                    <a:lnTo>
                      <a:pt x="19451" y="19052"/>
                    </a:lnTo>
                    <a:lnTo>
                      <a:pt x="19195" y="18883"/>
                    </a:lnTo>
                    <a:lnTo>
                      <a:pt x="19409" y="18849"/>
                    </a:lnTo>
                    <a:lnTo>
                      <a:pt x="19838" y="18713"/>
                    </a:lnTo>
                    <a:lnTo>
                      <a:pt x="20011" y="18577"/>
                    </a:lnTo>
                    <a:lnTo>
                      <a:pt x="20139" y="18442"/>
                    </a:lnTo>
                    <a:lnTo>
                      <a:pt x="20267" y="18271"/>
                    </a:lnTo>
                    <a:lnTo>
                      <a:pt x="20353" y="18068"/>
                    </a:lnTo>
                    <a:lnTo>
                      <a:pt x="20397" y="17898"/>
                    </a:lnTo>
                    <a:lnTo>
                      <a:pt x="20526" y="16676"/>
                    </a:lnTo>
                    <a:lnTo>
                      <a:pt x="20526" y="16370"/>
                    </a:lnTo>
                    <a:lnTo>
                      <a:pt x="20484" y="16200"/>
                    </a:lnTo>
                    <a:lnTo>
                      <a:pt x="20397" y="16064"/>
                    </a:lnTo>
                    <a:lnTo>
                      <a:pt x="20183" y="15826"/>
                    </a:lnTo>
                    <a:lnTo>
                      <a:pt x="20053" y="15725"/>
                    </a:lnTo>
                    <a:lnTo>
                      <a:pt x="19924" y="15622"/>
                    </a:lnTo>
                    <a:lnTo>
                      <a:pt x="20139" y="15588"/>
                    </a:lnTo>
                    <a:lnTo>
                      <a:pt x="20311" y="15520"/>
                    </a:lnTo>
                    <a:lnTo>
                      <a:pt x="20484" y="15419"/>
                    </a:lnTo>
                    <a:lnTo>
                      <a:pt x="20654" y="15283"/>
                    </a:lnTo>
                    <a:lnTo>
                      <a:pt x="20784" y="15146"/>
                    </a:lnTo>
                    <a:lnTo>
                      <a:pt x="20869" y="15011"/>
                    </a:lnTo>
                    <a:lnTo>
                      <a:pt x="20955" y="14842"/>
                    </a:lnTo>
                    <a:lnTo>
                      <a:pt x="20999" y="14637"/>
                    </a:lnTo>
                    <a:lnTo>
                      <a:pt x="21127" y="13448"/>
                    </a:lnTo>
                    <a:lnTo>
                      <a:pt x="21127" y="13109"/>
                    </a:lnTo>
                    <a:lnTo>
                      <a:pt x="21085" y="12939"/>
                    </a:lnTo>
                    <a:lnTo>
                      <a:pt x="20999" y="12803"/>
                    </a:lnTo>
                    <a:lnTo>
                      <a:pt x="20913" y="12668"/>
                    </a:lnTo>
                    <a:lnTo>
                      <a:pt x="20784" y="12565"/>
                    </a:lnTo>
                    <a:lnTo>
                      <a:pt x="20654" y="12464"/>
                    </a:lnTo>
                    <a:lnTo>
                      <a:pt x="20484" y="12362"/>
                    </a:lnTo>
                    <a:lnTo>
                      <a:pt x="20654" y="12328"/>
                    </a:lnTo>
                    <a:lnTo>
                      <a:pt x="20999" y="12125"/>
                    </a:lnTo>
                    <a:lnTo>
                      <a:pt x="21127" y="12023"/>
                    </a:lnTo>
                    <a:lnTo>
                      <a:pt x="21255" y="11887"/>
                    </a:lnTo>
                    <a:lnTo>
                      <a:pt x="21342" y="11750"/>
                    </a:lnTo>
                    <a:lnTo>
                      <a:pt x="21384" y="11581"/>
                    </a:lnTo>
                    <a:lnTo>
                      <a:pt x="21428" y="11411"/>
                    </a:lnTo>
                    <a:lnTo>
                      <a:pt x="21600" y="10189"/>
                    </a:lnTo>
                    <a:lnTo>
                      <a:pt x="21556" y="10019"/>
                    </a:lnTo>
                    <a:lnTo>
                      <a:pt x="21514" y="9848"/>
                    </a:lnTo>
                    <a:lnTo>
                      <a:pt x="21428" y="9713"/>
                    </a:lnTo>
                    <a:lnTo>
                      <a:pt x="21342" y="9577"/>
                    </a:lnTo>
                    <a:lnTo>
                      <a:pt x="21213" y="9441"/>
                    </a:lnTo>
                    <a:lnTo>
                      <a:pt x="21041" y="9339"/>
                    </a:lnTo>
                    <a:lnTo>
                      <a:pt x="20654" y="9136"/>
                    </a:lnTo>
                    <a:lnTo>
                      <a:pt x="20225" y="8965"/>
                    </a:lnTo>
                    <a:lnTo>
                      <a:pt x="19710" y="8830"/>
                    </a:lnTo>
                    <a:lnTo>
                      <a:pt x="19151" y="8729"/>
                    </a:lnTo>
                    <a:lnTo>
                      <a:pt x="18593" y="8661"/>
                    </a:lnTo>
                    <a:lnTo>
                      <a:pt x="17391" y="8524"/>
                    </a:lnTo>
                    <a:lnTo>
                      <a:pt x="15545" y="8388"/>
                    </a:lnTo>
                    <a:lnTo>
                      <a:pt x="13354" y="8287"/>
                    </a:lnTo>
                    <a:lnTo>
                      <a:pt x="11121" y="8185"/>
                    </a:lnTo>
                    <a:lnTo>
                      <a:pt x="11422" y="7778"/>
                    </a:lnTo>
                    <a:lnTo>
                      <a:pt x="11680" y="7302"/>
                    </a:lnTo>
                    <a:lnTo>
                      <a:pt x="11937" y="6792"/>
                    </a:lnTo>
                    <a:lnTo>
                      <a:pt x="12281" y="5706"/>
                    </a:lnTo>
                    <a:lnTo>
                      <a:pt x="12452" y="5128"/>
                    </a:lnTo>
                    <a:lnTo>
                      <a:pt x="12624" y="4008"/>
                    </a:lnTo>
                    <a:lnTo>
                      <a:pt x="12753" y="2988"/>
                    </a:lnTo>
                    <a:lnTo>
                      <a:pt x="12839" y="2139"/>
                    </a:lnTo>
                    <a:lnTo>
                      <a:pt x="12839" y="1121"/>
                    </a:lnTo>
                    <a:lnTo>
                      <a:pt x="12710" y="848"/>
                    </a:lnTo>
                    <a:lnTo>
                      <a:pt x="12582" y="645"/>
                    </a:lnTo>
                    <a:lnTo>
                      <a:pt x="12367" y="441"/>
                    </a:lnTo>
                    <a:lnTo>
                      <a:pt x="12109" y="238"/>
                    </a:lnTo>
                    <a:lnTo>
                      <a:pt x="11808" y="135"/>
                    </a:lnTo>
                    <a:lnTo>
                      <a:pt x="11465" y="33"/>
                    </a:lnTo>
                    <a:lnTo>
                      <a:pt x="11121" y="0"/>
                    </a:lnTo>
                    <a:close/>
                  </a:path>
                </a:pathLst>
              </a:custGeom>
              <a:solidFill>
                <a:srgbClr val="FFFFFF"/>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grpSp>
      </p:grpSp>
      <p:grpSp>
        <p:nvGrpSpPr>
          <p:cNvPr id="203" name="Group 203"/>
          <p:cNvGrpSpPr/>
          <p:nvPr/>
        </p:nvGrpSpPr>
        <p:grpSpPr>
          <a:xfrm>
            <a:off x="3480755" y="2988603"/>
            <a:ext cx="528896" cy="519301"/>
            <a:chOff x="0" y="0"/>
            <a:chExt cx="692401" cy="692400"/>
          </a:xfrm>
        </p:grpSpPr>
        <p:sp>
          <p:nvSpPr>
            <p:cNvPr id="199" name="Shape 199"/>
            <p:cNvSpPr/>
            <p:nvPr/>
          </p:nvSpPr>
          <p:spPr>
            <a:xfrm>
              <a:off x="0" y="-1"/>
              <a:ext cx="692402" cy="692402"/>
            </a:xfrm>
            <a:prstGeom prst="rect">
              <a:avLst/>
            </a:prstGeom>
            <a:solidFill>
              <a:srgbClr val="90A8D0"/>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grpSp>
          <p:nvGrpSpPr>
            <p:cNvPr id="202" name="Group 202"/>
            <p:cNvGrpSpPr/>
            <p:nvPr/>
          </p:nvGrpSpPr>
          <p:grpSpPr>
            <a:xfrm>
              <a:off x="132330" y="187956"/>
              <a:ext cx="427745" cy="316490"/>
              <a:chOff x="0" y="0"/>
              <a:chExt cx="427744" cy="316489"/>
            </a:xfrm>
          </p:grpSpPr>
          <p:sp>
            <p:nvSpPr>
              <p:cNvPr id="200" name="Shape 200"/>
              <p:cNvSpPr/>
              <p:nvPr/>
            </p:nvSpPr>
            <p:spPr>
              <a:xfrm>
                <a:off x="0" y="0"/>
                <a:ext cx="292479" cy="292497"/>
              </a:xfrm>
              <a:custGeom>
                <a:avLst/>
                <a:gdLst/>
                <a:ahLst/>
                <a:cxnLst>
                  <a:cxn ang="0">
                    <a:pos x="wd2" y="hd2"/>
                  </a:cxn>
                  <a:cxn ang="5400000">
                    <a:pos x="wd2" y="hd2"/>
                  </a:cxn>
                  <a:cxn ang="10800000">
                    <a:pos x="wd2" y="hd2"/>
                  </a:cxn>
                  <a:cxn ang="16200000">
                    <a:pos x="wd2" y="hd2"/>
                  </a:cxn>
                </a:cxnLst>
                <a:rect l="0" t="0" r="r" b="b"/>
                <a:pathLst>
                  <a:path w="21600" h="21600" extrusionOk="0">
                    <a:moveTo>
                      <a:pt x="10781" y="7276"/>
                    </a:moveTo>
                    <a:lnTo>
                      <a:pt x="11121" y="7313"/>
                    </a:lnTo>
                    <a:lnTo>
                      <a:pt x="11459" y="7351"/>
                    </a:lnTo>
                    <a:lnTo>
                      <a:pt x="11799" y="7427"/>
                    </a:lnTo>
                    <a:lnTo>
                      <a:pt x="12101" y="7540"/>
                    </a:lnTo>
                    <a:lnTo>
                      <a:pt x="12439" y="7691"/>
                    </a:lnTo>
                    <a:lnTo>
                      <a:pt x="12742" y="7879"/>
                    </a:lnTo>
                    <a:lnTo>
                      <a:pt x="13006" y="8067"/>
                    </a:lnTo>
                    <a:lnTo>
                      <a:pt x="13534" y="8595"/>
                    </a:lnTo>
                    <a:lnTo>
                      <a:pt x="13722" y="8859"/>
                    </a:lnTo>
                    <a:lnTo>
                      <a:pt x="13910" y="9160"/>
                    </a:lnTo>
                    <a:lnTo>
                      <a:pt x="14061" y="9500"/>
                    </a:lnTo>
                    <a:lnTo>
                      <a:pt x="14174" y="9801"/>
                    </a:lnTo>
                    <a:lnTo>
                      <a:pt x="14250" y="10140"/>
                    </a:lnTo>
                    <a:lnTo>
                      <a:pt x="14287" y="10480"/>
                    </a:lnTo>
                    <a:lnTo>
                      <a:pt x="14287" y="11157"/>
                    </a:lnTo>
                    <a:lnTo>
                      <a:pt x="14250" y="11460"/>
                    </a:lnTo>
                    <a:lnTo>
                      <a:pt x="14174" y="11799"/>
                    </a:lnTo>
                    <a:lnTo>
                      <a:pt x="14061" y="12137"/>
                    </a:lnTo>
                    <a:lnTo>
                      <a:pt x="13910" y="12440"/>
                    </a:lnTo>
                    <a:lnTo>
                      <a:pt x="13722" y="12741"/>
                    </a:lnTo>
                    <a:lnTo>
                      <a:pt x="13534" y="13043"/>
                    </a:lnTo>
                    <a:lnTo>
                      <a:pt x="13270" y="13307"/>
                    </a:lnTo>
                    <a:lnTo>
                      <a:pt x="12742" y="13759"/>
                    </a:lnTo>
                    <a:lnTo>
                      <a:pt x="12439" y="13909"/>
                    </a:lnTo>
                    <a:lnTo>
                      <a:pt x="12101" y="14060"/>
                    </a:lnTo>
                    <a:lnTo>
                      <a:pt x="11799" y="14173"/>
                    </a:lnTo>
                    <a:lnTo>
                      <a:pt x="11459" y="14249"/>
                    </a:lnTo>
                    <a:lnTo>
                      <a:pt x="11121" y="14287"/>
                    </a:lnTo>
                    <a:lnTo>
                      <a:pt x="10781" y="14324"/>
                    </a:lnTo>
                    <a:lnTo>
                      <a:pt x="10442" y="14287"/>
                    </a:lnTo>
                    <a:lnTo>
                      <a:pt x="10102" y="14249"/>
                    </a:lnTo>
                    <a:lnTo>
                      <a:pt x="9801" y="14173"/>
                    </a:lnTo>
                    <a:lnTo>
                      <a:pt x="9462" y="14060"/>
                    </a:lnTo>
                    <a:lnTo>
                      <a:pt x="9161" y="13909"/>
                    </a:lnTo>
                    <a:lnTo>
                      <a:pt x="8858" y="13759"/>
                    </a:lnTo>
                    <a:lnTo>
                      <a:pt x="8557" y="13533"/>
                    </a:lnTo>
                    <a:lnTo>
                      <a:pt x="8293" y="13307"/>
                    </a:lnTo>
                    <a:lnTo>
                      <a:pt x="8066" y="13043"/>
                    </a:lnTo>
                    <a:lnTo>
                      <a:pt x="7841" y="12741"/>
                    </a:lnTo>
                    <a:lnTo>
                      <a:pt x="7690" y="12440"/>
                    </a:lnTo>
                    <a:lnTo>
                      <a:pt x="7539" y="12137"/>
                    </a:lnTo>
                    <a:lnTo>
                      <a:pt x="7426" y="11799"/>
                    </a:lnTo>
                    <a:lnTo>
                      <a:pt x="7350" y="11460"/>
                    </a:lnTo>
                    <a:lnTo>
                      <a:pt x="7275" y="11157"/>
                    </a:lnTo>
                    <a:lnTo>
                      <a:pt x="7275" y="10480"/>
                    </a:lnTo>
                    <a:lnTo>
                      <a:pt x="7426" y="9801"/>
                    </a:lnTo>
                    <a:lnTo>
                      <a:pt x="7539" y="9500"/>
                    </a:lnTo>
                    <a:lnTo>
                      <a:pt x="7690" y="9160"/>
                    </a:lnTo>
                    <a:lnTo>
                      <a:pt x="7841" y="8859"/>
                    </a:lnTo>
                    <a:lnTo>
                      <a:pt x="8066" y="8595"/>
                    </a:lnTo>
                    <a:lnTo>
                      <a:pt x="8293" y="8331"/>
                    </a:lnTo>
                    <a:lnTo>
                      <a:pt x="8557" y="8067"/>
                    </a:lnTo>
                    <a:lnTo>
                      <a:pt x="8858" y="7879"/>
                    </a:lnTo>
                    <a:lnTo>
                      <a:pt x="9161" y="7691"/>
                    </a:lnTo>
                    <a:lnTo>
                      <a:pt x="9462" y="7540"/>
                    </a:lnTo>
                    <a:lnTo>
                      <a:pt x="9801" y="7427"/>
                    </a:lnTo>
                    <a:lnTo>
                      <a:pt x="10102" y="7351"/>
                    </a:lnTo>
                    <a:lnTo>
                      <a:pt x="10442" y="7313"/>
                    </a:lnTo>
                    <a:lnTo>
                      <a:pt x="10781" y="7276"/>
                    </a:lnTo>
                    <a:close/>
                    <a:moveTo>
                      <a:pt x="10027" y="0"/>
                    </a:moveTo>
                    <a:lnTo>
                      <a:pt x="9838" y="39"/>
                    </a:lnTo>
                    <a:lnTo>
                      <a:pt x="9650" y="76"/>
                    </a:lnTo>
                    <a:lnTo>
                      <a:pt x="9462" y="188"/>
                    </a:lnTo>
                    <a:lnTo>
                      <a:pt x="9311" y="303"/>
                    </a:lnTo>
                    <a:lnTo>
                      <a:pt x="9161" y="452"/>
                    </a:lnTo>
                    <a:lnTo>
                      <a:pt x="9047" y="603"/>
                    </a:lnTo>
                    <a:lnTo>
                      <a:pt x="8971" y="792"/>
                    </a:lnTo>
                    <a:lnTo>
                      <a:pt x="8934" y="980"/>
                    </a:lnTo>
                    <a:lnTo>
                      <a:pt x="8670" y="3204"/>
                    </a:lnTo>
                    <a:lnTo>
                      <a:pt x="8218" y="3355"/>
                    </a:lnTo>
                    <a:lnTo>
                      <a:pt x="7765" y="3544"/>
                    </a:lnTo>
                    <a:lnTo>
                      <a:pt x="7350" y="3732"/>
                    </a:lnTo>
                    <a:lnTo>
                      <a:pt x="6937" y="3959"/>
                    </a:lnTo>
                    <a:lnTo>
                      <a:pt x="5165" y="2564"/>
                    </a:lnTo>
                    <a:lnTo>
                      <a:pt x="4976" y="2451"/>
                    </a:lnTo>
                    <a:lnTo>
                      <a:pt x="4788" y="2375"/>
                    </a:lnTo>
                    <a:lnTo>
                      <a:pt x="4598" y="2337"/>
                    </a:lnTo>
                    <a:lnTo>
                      <a:pt x="4222" y="2337"/>
                    </a:lnTo>
                    <a:lnTo>
                      <a:pt x="3996" y="2412"/>
                    </a:lnTo>
                    <a:lnTo>
                      <a:pt x="3845" y="2527"/>
                    </a:lnTo>
                    <a:lnTo>
                      <a:pt x="3694" y="2639"/>
                    </a:lnTo>
                    <a:lnTo>
                      <a:pt x="2488" y="3845"/>
                    </a:lnTo>
                    <a:lnTo>
                      <a:pt x="2413" y="4034"/>
                    </a:lnTo>
                    <a:lnTo>
                      <a:pt x="2337" y="4223"/>
                    </a:lnTo>
                    <a:lnTo>
                      <a:pt x="2300" y="4411"/>
                    </a:lnTo>
                    <a:lnTo>
                      <a:pt x="2300" y="4636"/>
                    </a:lnTo>
                    <a:lnTo>
                      <a:pt x="2337" y="4825"/>
                    </a:lnTo>
                    <a:lnTo>
                      <a:pt x="2413" y="5015"/>
                    </a:lnTo>
                    <a:lnTo>
                      <a:pt x="2525" y="5164"/>
                    </a:lnTo>
                    <a:lnTo>
                      <a:pt x="3921" y="6936"/>
                    </a:lnTo>
                    <a:lnTo>
                      <a:pt x="3694" y="7351"/>
                    </a:lnTo>
                    <a:lnTo>
                      <a:pt x="3505" y="7803"/>
                    </a:lnTo>
                    <a:lnTo>
                      <a:pt x="3354" y="8256"/>
                    </a:lnTo>
                    <a:lnTo>
                      <a:pt x="3204" y="8708"/>
                    </a:lnTo>
                    <a:lnTo>
                      <a:pt x="980" y="8935"/>
                    </a:lnTo>
                    <a:lnTo>
                      <a:pt x="792" y="9009"/>
                    </a:lnTo>
                    <a:lnTo>
                      <a:pt x="604" y="9085"/>
                    </a:lnTo>
                    <a:lnTo>
                      <a:pt x="414" y="9197"/>
                    </a:lnTo>
                    <a:lnTo>
                      <a:pt x="264" y="9311"/>
                    </a:lnTo>
                    <a:lnTo>
                      <a:pt x="151" y="9500"/>
                    </a:lnTo>
                    <a:lnTo>
                      <a:pt x="76" y="9651"/>
                    </a:lnTo>
                    <a:lnTo>
                      <a:pt x="0" y="9876"/>
                    </a:lnTo>
                    <a:lnTo>
                      <a:pt x="0" y="11761"/>
                    </a:lnTo>
                    <a:lnTo>
                      <a:pt x="151" y="12137"/>
                    </a:lnTo>
                    <a:lnTo>
                      <a:pt x="264" y="12289"/>
                    </a:lnTo>
                    <a:lnTo>
                      <a:pt x="414" y="12440"/>
                    </a:lnTo>
                    <a:lnTo>
                      <a:pt x="604" y="12553"/>
                    </a:lnTo>
                    <a:lnTo>
                      <a:pt x="792" y="12628"/>
                    </a:lnTo>
                    <a:lnTo>
                      <a:pt x="980" y="12665"/>
                    </a:lnTo>
                    <a:lnTo>
                      <a:pt x="3204" y="12929"/>
                    </a:lnTo>
                    <a:lnTo>
                      <a:pt x="3354" y="13381"/>
                    </a:lnTo>
                    <a:lnTo>
                      <a:pt x="3505" y="13797"/>
                    </a:lnTo>
                    <a:lnTo>
                      <a:pt x="3694" y="14249"/>
                    </a:lnTo>
                    <a:lnTo>
                      <a:pt x="3921" y="14664"/>
                    </a:lnTo>
                    <a:lnTo>
                      <a:pt x="2525" y="16436"/>
                    </a:lnTo>
                    <a:lnTo>
                      <a:pt x="2413" y="16624"/>
                    </a:lnTo>
                    <a:lnTo>
                      <a:pt x="2337" y="16812"/>
                    </a:lnTo>
                    <a:lnTo>
                      <a:pt x="2300" y="17001"/>
                    </a:lnTo>
                    <a:lnTo>
                      <a:pt x="2300" y="17189"/>
                    </a:lnTo>
                    <a:lnTo>
                      <a:pt x="2337" y="17377"/>
                    </a:lnTo>
                    <a:lnTo>
                      <a:pt x="2413" y="17566"/>
                    </a:lnTo>
                    <a:lnTo>
                      <a:pt x="2488" y="17755"/>
                    </a:lnTo>
                    <a:lnTo>
                      <a:pt x="3845" y="19112"/>
                    </a:lnTo>
                    <a:lnTo>
                      <a:pt x="3996" y="19188"/>
                    </a:lnTo>
                    <a:lnTo>
                      <a:pt x="4222" y="19262"/>
                    </a:lnTo>
                    <a:lnTo>
                      <a:pt x="4410" y="19300"/>
                    </a:lnTo>
                    <a:lnTo>
                      <a:pt x="4598" y="19300"/>
                    </a:lnTo>
                    <a:lnTo>
                      <a:pt x="4788" y="19225"/>
                    </a:lnTo>
                    <a:lnTo>
                      <a:pt x="5165" y="19073"/>
                    </a:lnTo>
                    <a:lnTo>
                      <a:pt x="6937" y="17680"/>
                    </a:lnTo>
                    <a:lnTo>
                      <a:pt x="7350" y="17868"/>
                    </a:lnTo>
                    <a:lnTo>
                      <a:pt x="7765" y="18093"/>
                    </a:lnTo>
                    <a:lnTo>
                      <a:pt x="8670" y="18396"/>
                    </a:lnTo>
                    <a:lnTo>
                      <a:pt x="8934" y="20620"/>
                    </a:lnTo>
                    <a:lnTo>
                      <a:pt x="8971" y="20808"/>
                    </a:lnTo>
                    <a:lnTo>
                      <a:pt x="9047" y="20997"/>
                    </a:lnTo>
                    <a:lnTo>
                      <a:pt x="9161" y="21185"/>
                    </a:lnTo>
                    <a:lnTo>
                      <a:pt x="9311" y="21336"/>
                    </a:lnTo>
                    <a:lnTo>
                      <a:pt x="9462" y="21449"/>
                    </a:lnTo>
                    <a:lnTo>
                      <a:pt x="9838" y="21600"/>
                    </a:lnTo>
                    <a:lnTo>
                      <a:pt x="11723" y="21600"/>
                    </a:lnTo>
                    <a:lnTo>
                      <a:pt x="11950" y="21524"/>
                    </a:lnTo>
                    <a:lnTo>
                      <a:pt x="12101" y="21449"/>
                    </a:lnTo>
                    <a:lnTo>
                      <a:pt x="12289" y="21336"/>
                    </a:lnTo>
                    <a:lnTo>
                      <a:pt x="12402" y="21185"/>
                    </a:lnTo>
                    <a:lnTo>
                      <a:pt x="12515" y="20997"/>
                    </a:lnTo>
                    <a:lnTo>
                      <a:pt x="12590" y="20808"/>
                    </a:lnTo>
                    <a:lnTo>
                      <a:pt x="12629" y="20620"/>
                    </a:lnTo>
                    <a:lnTo>
                      <a:pt x="12891" y="18396"/>
                    </a:lnTo>
                    <a:lnTo>
                      <a:pt x="13345" y="18245"/>
                    </a:lnTo>
                    <a:lnTo>
                      <a:pt x="13798" y="18093"/>
                    </a:lnTo>
                    <a:lnTo>
                      <a:pt x="14250" y="17868"/>
                    </a:lnTo>
                    <a:lnTo>
                      <a:pt x="14663" y="17680"/>
                    </a:lnTo>
                    <a:lnTo>
                      <a:pt x="16435" y="19073"/>
                    </a:lnTo>
                    <a:lnTo>
                      <a:pt x="16587" y="19149"/>
                    </a:lnTo>
                    <a:lnTo>
                      <a:pt x="16963" y="19300"/>
                    </a:lnTo>
                    <a:lnTo>
                      <a:pt x="17190" y="19300"/>
                    </a:lnTo>
                    <a:lnTo>
                      <a:pt x="17378" y="19262"/>
                    </a:lnTo>
                    <a:lnTo>
                      <a:pt x="17567" y="19188"/>
                    </a:lnTo>
                    <a:lnTo>
                      <a:pt x="17755" y="19112"/>
                    </a:lnTo>
                    <a:lnTo>
                      <a:pt x="18962" y="17905"/>
                    </a:lnTo>
                    <a:lnTo>
                      <a:pt x="19075" y="17755"/>
                    </a:lnTo>
                    <a:lnTo>
                      <a:pt x="19187" y="17566"/>
                    </a:lnTo>
                    <a:lnTo>
                      <a:pt x="19226" y="17377"/>
                    </a:lnTo>
                    <a:lnTo>
                      <a:pt x="19263" y="17189"/>
                    </a:lnTo>
                    <a:lnTo>
                      <a:pt x="19263" y="17001"/>
                    </a:lnTo>
                    <a:lnTo>
                      <a:pt x="19226" y="16812"/>
                    </a:lnTo>
                    <a:lnTo>
                      <a:pt x="19150" y="16624"/>
                    </a:lnTo>
                    <a:lnTo>
                      <a:pt x="19036" y="16436"/>
                    </a:lnTo>
                    <a:lnTo>
                      <a:pt x="17642" y="14664"/>
                    </a:lnTo>
                    <a:lnTo>
                      <a:pt x="17868" y="14249"/>
                    </a:lnTo>
                    <a:lnTo>
                      <a:pt x="18056" y="13797"/>
                    </a:lnTo>
                    <a:lnTo>
                      <a:pt x="18246" y="13381"/>
                    </a:lnTo>
                    <a:lnTo>
                      <a:pt x="18359" y="12929"/>
                    </a:lnTo>
                    <a:lnTo>
                      <a:pt x="20620" y="12665"/>
                    </a:lnTo>
                    <a:lnTo>
                      <a:pt x="20808" y="12628"/>
                    </a:lnTo>
                    <a:lnTo>
                      <a:pt x="20996" y="12553"/>
                    </a:lnTo>
                    <a:lnTo>
                      <a:pt x="21148" y="12440"/>
                    </a:lnTo>
                    <a:lnTo>
                      <a:pt x="21299" y="12289"/>
                    </a:lnTo>
                    <a:lnTo>
                      <a:pt x="21412" y="12137"/>
                    </a:lnTo>
                    <a:lnTo>
                      <a:pt x="21524" y="11949"/>
                    </a:lnTo>
                    <a:lnTo>
                      <a:pt x="21563" y="11761"/>
                    </a:lnTo>
                    <a:lnTo>
                      <a:pt x="21600" y="11535"/>
                    </a:lnTo>
                    <a:lnTo>
                      <a:pt x="21600" y="10065"/>
                    </a:lnTo>
                    <a:lnTo>
                      <a:pt x="21563" y="9876"/>
                    </a:lnTo>
                    <a:lnTo>
                      <a:pt x="21524" y="9651"/>
                    </a:lnTo>
                    <a:lnTo>
                      <a:pt x="21412" y="9500"/>
                    </a:lnTo>
                    <a:lnTo>
                      <a:pt x="21299" y="9311"/>
                    </a:lnTo>
                    <a:lnTo>
                      <a:pt x="21148" y="9197"/>
                    </a:lnTo>
                    <a:lnTo>
                      <a:pt x="20996" y="9085"/>
                    </a:lnTo>
                    <a:lnTo>
                      <a:pt x="20808" y="9009"/>
                    </a:lnTo>
                    <a:lnTo>
                      <a:pt x="20620" y="8935"/>
                    </a:lnTo>
                    <a:lnTo>
                      <a:pt x="18359" y="8708"/>
                    </a:lnTo>
                    <a:lnTo>
                      <a:pt x="18246" y="8256"/>
                    </a:lnTo>
                    <a:lnTo>
                      <a:pt x="18056" y="7803"/>
                    </a:lnTo>
                    <a:lnTo>
                      <a:pt x="17868" y="7351"/>
                    </a:lnTo>
                    <a:lnTo>
                      <a:pt x="17642" y="6936"/>
                    </a:lnTo>
                    <a:lnTo>
                      <a:pt x="19036" y="5164"/>
                    </a:lnTo>
                    <a:lnTo>
                      <a:pt x="19150" y="5015"/>
                    </a:lnTo>
                    <a:lnTo>
                      <a:pt x="19226" y="4825"/>
                    </a:lnTo>
                    <a:lnTo>
                      <a:pt x="19263" y="4636"/>
                    </a:lnTo>
                    <a:lnTo>
                      <a:pt x="19263" y="4411"/>
                    </a:lnTo>
                    <a:lnTo>
                      <a:pt x="19226" y="4223"/>
                    </a:lnTo>
                    <a:lnTo>
                      <a:pt x="19187" y="4034"/>
                    </a:lnTo>
                    <a:lnTo>
                      <a:pt x="19075" y="3845"/>
                    </a:lnTo>
                    <a:lnTo>
                      <a:pt x="18962" y="3695"/>
                    </a:lnTo>
                    <a:lnTo>
                      <a:pt x="17906" y="2639"/>
                    </a:lnTo>
                    <a:lnTo>
                      <a:pt x="17755" y="2527"/>
                    </a:lnTo>
                    <a:lnTo>
                      <a:pt x="17567" y="2412"/>
                    </a:lnTo>
                    <a:lnTo>
                      <a:pt x="17378" y="2337"/>
                    </a:lnTo>
                    <a:lnTo>
                      <a:pt x="16963" y="2337"/>
                    </a:lnTo>
                    <a:lnTo>
                      <a:pt x="16775" y="2375"/>
                    </a:lnTo>
                    <a:lnTo>
                      <a:pt x="16587" y="2451"/>
                    </a:lnTo>
                    <a:lnTo>
                      <a:pt x="16435" y="2564"/>
                    </a:lnTo>
                    <a:lnTo>
                      <a:pt x="14663" y="3959"/>
                    </a:lnTo>
                    <a:lnTo>
                      <a:pt x="14250" y="3732"/>
                    </a:lnTo>
                    <a:lnTo>
                      <a:pt x="13345" y="3355"/>
                    </a:lnTo>
                    <a:lnTo>
                      <a:pt x="12891" y="3204"/>
                    </a:lnTo>
                    <a:lnTo>
                      <a:pt x="12629" y="980"/>
                    </a:lnTo>
                    <a:lnTo>
                      <a:pt x="12590" y="792"/>
                    </a:lnTo>
                    <a:lnTo>
                      <a:pt x="12515" y="603"/>
                    </a:lnTo>
                    <a:lnTo>
                      <a:pt x="12402" y="452"/>
                    </a:lnTo>
                    <a:lnTo>
                      <a:pt x="12289" y="303"/>
                    </a:lnTo>
                    <a:lnTo>
                      <a:pt x="12101" y="188"/>
                    </a:lnTo>
                    <a:lnTo>
                      <a:pt x="11950" y="76"/>
                    </a:lnTo>
                    <a:lnTo>
                      <a:pt x="11723" y="39"/>
                    </a:lnTo>
                    <a:lnTo>
                      <a:pt x="11535" y="0"/>
                    </a:lnTo>
                    <a:close/>
                  </a:path>
                </a:pathLst>
              </a:custGeom>
              <a:solidFill>
                <a:srgbClr val="FFFFFF"/>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sp>
            <p:nvSpPr>
              <p:cNvPr id="201" name="Shape 201"/>
              <p:cNvSpPr/>
              <p:nvPr/>
            </p:nvSpPr>
            <p:spPr>
              <a:xfrm>
                <a:off x="261335" y="150082"/>
                <a:ext cx="166410" cy="166408"/>
              </a:xfrm>
              <a:custGeom>
                <a:avLst/>
                <a:gdLst/>
                <a:ahLst/>
                <a:cxnLst>
                  <a:cxn ang="0">
                    <a:pos x="wd2" y="hd2"/>
                  </a:cxn>
                  <a:cxn ang="5400000">
                    <a:pos x="wd2" y="hd2"/>
                  </a:cxn>
                  <a:cxn ang="10800000">
                    <a:pos x="wd2" y="hd2"/>
                  </a:cxn>
                  <a:cxn ang="16200000">
                    <a:pos x="wd2" y="hd2"/>
                  </a:cxn>
                </a:cxnLst>
                <a:rect l="0" t="0" r="r" b="b"/>
                <a:pathLst>
                  <a:path w="21600" h="21600" extrusionOk="0">
                    <a:moveTo>
                      <a:pt x="10670" y="6226"/>
                    </a:moveTo>
                    <a:lnTo>
                      <a:pt x="11131" y="6294"/>
                    </a:lnTo>
                    <a:lnTo>
                      <a:pt x="11595" y="6294"/>
                    </a:lnTo>
                    <a:lnTo>
                      <a:pt x="11994" y="6427"/>
                    </a:lnTo>
                    <a:lnTo>
                      <a:pt x="12458" y="6560"/>
                    </a:lnTo>
                    <a:lnTo>
                      <a:pt x="12854" y="6758"/>
                    </a:lnTo>
                    <a:lnTo>
                      <a:pt x="13252" y="6956"/>
                    </a:lnTo>
                    <a:lnTo>
                      <a:pt x="13651" y="7222"/>
                    </a:lnTo>
                    <a:lnTo>
                      <a:pt x="13982" y="7553"/>
                    </a:lnTo>
                    <a:lnTo>
                      <a:pt x="14313" y="7819"/>
                    </a:lnTo>
                    <a:lnTo>
                      <a:pt x="14576" y="8215"/>
                    </a:lnTo>
                    <a:lnTo>
                      <a:pt x="14777" y="8546"/>
                    </a:lnTo>
                    <a:lnTo>
                      <a:pt x="14975" y="8944"/>
                    </a:lnTo>
                    <a:lnTo>
                      <a:pt x="15173" y="9340"/>
                    </a:lnTo>
                    <a:lnTo>
                      <a:pt x="15241" y="9804"/>
                    </a:lnTo>
                    <a:lnTo>
                      <a:pt x="15306" y="10203"/>
                    </a:lnTo>
                    <a:lnTo>
                      <a:pt x="15374" y="10667"/>
                    </a:lnTo>
                    <a:lnTo>
                      <a:pt x="15374" y="11063"/>
                    </a:lnTo>
                    <a:lnTo>
                      <a:pt x="15306" y="11527"/>
                    </a:lnTo>
                    <a:lnTo>
                      <a:pt x="15241" y="11991"/>
                    </a:lnTo>
                    <a:lnTo>
                      <a:pt x="15108" y="12390"/>
                    </a:lnTo>
                    <a:lnTo>
                      <a:pt x="14910" y="12854"/>
                    </a:lnTo>
                    <a:lnTo>
                      <a:pt x="14644" y="13250"/>
                    </a:lnTo>
                    <a:lnTo>
                      <a:pt x="14378" y="13581"/>
                    </a:lnTo>
                    <a:lnTo>
                      <a:pt x="14115" y="13980"/>
                    </a:lnTo>
                    <a:lnTo>
                      <a:pt x="13781" y="14245"/>
                    </a:lnTo>
                    <a:lnTo>
                      <a:pt x="13450" y="14509"/>
                    </a:lnTo>
                    <a:lnTo>
                      <a:pt x="13054" y="14774"/>
                    </a:lnTo>
                    <a:lnTo>
                      <a:pt x="12656" y="14972"/>
                    </a:lnTo>
                    <a:lnTo>
                      <a:pt x="12260" y="15105"/>
                    </a:lnTo>
                    <a:lnTo>
                      <a:pt x="11861" y="15238"/>
                    </a:lnTo>
                    <a:lnTo>
                      <a:pt x="11397" y="15303"/>
                    </a:lnTo>
                    <a:lnTo>
                      <a:pt x="11001" y="15371"/>
                    </a:lnTo>
                    <a:lnTo>
                      <a:pt x="10537" y="15303"/>
                    </a:lnTo>
                    <a:lnTo>
                      <a:pt x="10073" y="15303"/>
                    </a:lnTo>
                    <a:lnTo>
                      <a:pt x="9674" y="15173"/>
                    </a:lnTo>
                    <a:lnTo>
                      <a:pt x="9210" y="15040"/>
                    </a:lnTo>
                    <a:lnTo>
                      <a:pt x="8814" y="14839"/>
                    </a:lnTo>
                    <a:lnTo>
                      <a:pt x="8415" y="14641"/>
                    </a:lnTo>
                    <a:lnTo>
                      <a:pt x="8019" y="14376"/>
                    </a:lnTo>
                    <a:lnTo>
                      <a:pt x="7686" y="14045"/>
                    </a:lnTo>
                    <a:lnTo>
                      <a:pt x="7355" y="13781"/>
                    </a:lnTo>
                    <a:lnTo>
                      <a:pt x="7091" y="13383"/>
                    </a:lnTo>
                    <a:lnTo>
                      <a:pt x="6891" y="13052"/>
                    </a:lnTo>
                    <a:lnTo>
                      <a:pt x="6693" y="12653"/>
                    </a:lnTo>
                    <a:lnTo>
                      <a:pt x="6495" y="12257"/>
                    </a:lnTo>
                    <a:lnTo>
                      <a:pt x="6427" y="11793"/>
                    </a:lnTo>
                    <a:lnTo>
                      <a:pt x="6297" y="11394"/>
                    </a:lnTo>
                    <a:lnTo>
                      <a:pt x="6297" y="10534"/>
                    </a:lnTo>
                    <a:lnTo>
                      <a:pt x="6427" y="9606"/>
                    </a:lnTo>
                    <a:lnTo>
                      <a:pt x="6560" y="9208"/>
                    </a:lnTo>
                    <a:lnTo>
                      <a:pt x="6761" y="8744"/>
                    </a:lnTo>
                    <a:lnTo>
                      <a:pt x="7024" y="8348"/>
                    </a:lnTo>
                    <a:lnTo>
                      <a:pt x="7290" y="8017"/>
                    </a:lnTo>
                    <a:lnTo>
                      <a:pt x="7555" y="7618"/>
                    </a:lnTo>
                    <a:lnTo>
                      <a:pt x="7886" y="7355"/>
                    </a:lnTo>
                    <a:lnTo>
                      <a:pt x="8217" y="7089"/>
                    </a:lnTo>
                    <a:lnTo>
                      <a:pt x="8613" y="6823"/>
                    </a:lnTo>
                    <a:lnTo>
                      <a:pt x="9012" y="6625"/>
                    </a:lnTo>
                    <a:lnTo>
                      <a:pt x="9408" y="6492"/>
                    </a:lnTo>
                    <a:lnTo>
                      <a:pt x="9807" y="6359"/>
                    </a:lnTo>
                    <a:lnTo>
                      <a:pt x="10271" y="6294"/>
                    </a:lnTo>
                    <a:lnTo>
                      <a:pt x="10670" y="6226"/>
                    </a:lnTo>
                    <a:close/>
                    <a:moveTo>
                      <a:pt x="8282" y="0"/>
                    </a:moveTo>
                    <a:lnTo>
                      <a:pt x="8084" y="65"/>
                    </a:lnTo>
                    <a:lnTo>
                      <a:pt x="6628" y="529"/>
                    </a:lnTo>
                    <a:lnTo>
                      <a:pt x="6427" y="594"/>
                    </a:lnTo>
                    <a:lnTo>
                      <a:pt x="6229" y="727"/>
                    </a:lnTo>
                    <a:lnTo>
                      <a:pt x="5963" y="1058"/>
                    </a:lnTo>
                    <a:lnTo>
                      <a:pt x="5833" y="1457"/>
                    </a:lnTo>
                    <a:lnTo>
                      <a:pt x="5833" y="1853"/>
                    </a:lnTo>
                    <a:lnTo>
                      <a:pt x="6495" y="4967"/>
                    </a:lnTo>
                    <a:lnTo>
                      <a:pt x="6031" y="5298"/>
                    </a:lnTo>
                    <a:lnTo>
                      <a:pt x="5632" y="5697"/>
                    </a:lnTo>
                    <a:lnTo>
                      <a:pt x="2718" y="4571"/>
                    </a:lnTo>
                    <a:lnTo>
                      <a:pt x="2518" y="4571"/>
                    </a:lnTo>
                    <a:lnTo>
                      <a:pt x="2254" y="4503"/>
                    </a:lnTo>
                    <a:lnTo>
                      <a:pt x="1856" y="4636"/>
                    </a:lnTo>
                    <a:lnTo>
                      <a:pt x="1525" y="4837"/>
                    </a:lnTo>
                    <a:lnTo>
                      <a:pt x="1392" y="4967"/>
                    </a:lnTo>
                    <a:lnTo>
                      <a:pt x="1259" y="5168"/>
                    </a:lnTo>
                    <a:lnTo>
                      <a:pt x="597" y="6492"/>
                    </a:lnTo>
                    <a:lnTo>
                      <a:pt x="532" y="6690"/>
                    </a:lnTo>
                    <a:lnTo>
                      <a:pt x="464" y="6891"/>
                    </a:lnTo>
                    <a:lnTo>
                      <a:pt x="532" y="7355"/>
                    </a:lnTo>
                    <a:lnTo>
                      <a:pt x="665" y="7686"/>
                    </a:lnTo>
                    <a:lnTo>
                      <a:pt x="795" y="7884"/>
                    </a:lnTo>
                    <a:lnTo>
                      <a:pt x="996" y="8017"/>
                    </a:lnTo>
                    <a:lnTo>
                      <a:pt x="3646" y="9739"/>
                    </a:lnTo>
                    <a:lnTo>
                      <a:pt x="3578" y="10268"/>
                    </a:lnTo>
                    <a:lnTo>
                      <a:pt x="3513" y="10865"/>
                    </a:lnTo>
                    <a:lnTo>
                      <a:pt x="665" y="12189"/>
                    </a:lnTo>
                    <a:lnTo>
                      <a:pt x="532" y="12257"/>
                    </a:lnTo>
                    <a:lnTo>
                      <a:pt x="334" y="12390"/>
                    </a:lnTo>
                    <a:lnTo>
                      <a:pt x="133" y="12786"/>
                    </a:lnTo>
                    <a:lnTo>
                      <a:pt x="0" y="13185"/>
                    </a:lnTo>
                    <a:lnTo>
                      <a:pt x="68" y="13383"/>
                    </a:lnTo>
                    <a:lnTo>
                      <a:pt x="68" y="13581"/>
                    </a:lnTo>
                    <a:lnTo>
                      <a:pt x="597" y="15040"/>
                    </a:lnTo>
                    <a:lnTo>
                      <a:pt x="665" y="15173"/>
                    </a:lnTo>
                    <a:lnTo>
                      <a:pt x="795" y="15371"/>
                    </a:lnTo>
                    <a:lnTo>
                      <a:pt x="1061" y="15634"/>
                    </a:lnTo>
                    <a:lnTo>
                      <a:pt x="1460" y="15767"/>
                    </a:lnTo>
                    <a:lnTo>
                      <a:pt x="1856" y="15767"/>
                    </a:lnTo>
                    <a:lnTo>
                      <a:pt x="4970" y="15105"/>
                    </a:lnTo>
                    <a:lnTo>
                      <a:pt x="5301" y="15569"/>
                    </a:lnTo>
                    <a:lnTo>
                      <a:pt x="5700" y="15968"/>
                    </a:lnTo>
                    <a:lnTo>
                      <a:pt x="4639" y="18950"/>
                    </a:lnTo>
                    <a:lnTo>
                      <a:pt x="4574" y="19148"/>
                    </a:lnTo>
                    <a:lnTo>
                      <a:pt x="4574" y="19346"/>
                    </a:lnTo>
                    <a:lnTo>
                      <a:pt x="4639" y="19744"/>
                    </a:lnTo>
                    <a:lnTo>
                      <a:pt x="4837" y="20075"/>
                    </a:lnTo>
                    <a:lnTo>
                      <a:pt x="5038" y="20208"/>
                    </a:lnTo>
                    <a:lnTo>
                      <a:pt x="5168" y="20341"/>
                    </a:lnTo>
                    <a:lnTo>
                      <a:pt x="6560" y="21003"/>
                    </a:lnTo>
                    <a:lnTo>
                      <a:pt x="6761" y="21136"/>
                    </a:lnTo>
                    <a:lnTo>
                      <a:pt x="7355" y="21136"/>
                    </a:lnTo>
                    <a:lnTo>
                      <a:pt x="7753" y="20935"/>
                    </a:lnTo>
                    <a:lnTo>
                      <a:pt x="7886" y="20802"/>
                    </a:lnTo>
                    <a:lnTo>
                      <a:pt x="8019" y="20672"/>
                    </a:lnTo>
                    <a:lnTo>
                      <a:pt x="9742" y="18022"/>
                    </a:lnTo>
                    <a:lnTo>
                      <a:pt x="10336" y="18087"/>
                    </a:lnTo>
                    <a:lnTo>
                      <a:pt x="10868" y="18087"/>
                    </a:lnTo>
                    <a:lnTo>
                      <a:pt x="12192" y="20935"/>
                    </a:lnTo>
                    <a:lnTo>
                      <a:pt x="12325" y="21136"/>
                    </a:lnTo>
                    <a:lnTo>
                      <a:pt x="12458" y="21266"/>
                    </a:lnTo>
                    <a:lnTo>
                      <a:pt x="12789" y="21467"/>
                    </a:lnTo>
                    <a:lnTo>
                      <a:pt x="13187" y="21600"/>
                    </a:lnTo>
                    <a:lnTo>
                      <a:pt x="13385" y="21600"/>
                    </a:lnTo>
                    <a:lnTo>
                      <a:pt x="13583" y="21532"/>
                    </a:lnTo>
                    <a:lnTo>
                      <a:pt x="15040" y="21068"/>
                    </a:lnTo>
                    <a:lnTo>
                      <a:pt x="15241" y="21003"/>
                    </a:lnTo>
                    <a:lnTo>
                      <a:pt x="15374" y="20870"/>
                    </a:lnTo>
                    <a:lnTo>
                      <a:pt x="15637" y="20539"/>
                    </a:lnTo>
                    <a:lnTo>
                      <a:pt x="15838" y="20140"/>
                    </a:lnTo>
                    <a:lnTo>
                      <a:pt x="15838" y="19744"/>
                    </a:lnTo>
                    <a:lnTo>
                      <a:pt x="15173" y="16630"/>
                    </a:lnTo>
                    <a:lnTo>
                      <a:pt x="15572" y="16299"/>
                    </a:lnTo>
                    <a:lnTo>
                      <a:pt x="16036" y="15900"/>
                    </a:lnTo>
                    <a:lnTo>
                      <a:pt x="18950" y="17026"/>
                    </a:lnTo>
                    <a:lnTo>
                      <a:pt x="19150" y="17026"/>
                    </a:lnTo>
                    <a:lnTo>
                      <a:pt x="19348" y="17094"/>
                    </a:lnTo>
                    <a:lnTo>
                      <a:pt x="19744" y="16961"/>
                    </a:lnTo>
                    <a:lnTo>
                      <a:pt x="20143" y="16763"/>
                    </a:lnTo>
                    <a:lnTo>
                      <a:pt x="20276" y="16630"/>
                    </a:lnTo>
                    <a:lnTo>
                      <a:pt x="20409" y="16432"/>
                    </a:lnTo>
                    <a:lnTo>
                      <a:pt x="21071" y="15040"/>
                    </a:lnTo>
                    <a:lnTo>
                      <a:pt x="21136" y="14907"/>
                    </a:lnTo>
                    <a:lnTo>
                      <a:pt x="21204" y="14641"/>
                    </a:lnTo>
                    <a:lnTo>
                      <a:pt x="21136" y="14245"/>
                    </a:lnTo>
                    <a:lnTo>
                      <a:pt x="20938" y="13912"/>
                    </a:lnTo>
                    <a:lnTo>
                      <a:pt x="20805" y="13714"/>
                    </a:lnTo>
                    <a:lnTo>
                      <a:pt x="20672" y="13581"/>
                    </a:lnTo>
                    <a:lnTo>
                      <a:pt x="18022" y="11858"/>
                    </a:lnTo>
                    <a:lnTo>
                      <a:pt x="18090" y="11329"/>
                    </a:lnTo>
                    <a:lnTo>
                      <a:pt x="18090" y="10732"/>
                    </a:lnTo>
                    <a:lnTo>
                      <a:pt x="20938" y="9408"/>
                    </a:lnTo>
                    <a:lnTo>
                      <a:pt x="21136" y="9340"/>
                    </a:lnTo>
                    <a:lnTo>
                      <a:pt x="21337" y="9208"/>
                    </a:lnTo>
                    <a:lnTo>
                      <a:pt x="21535" y="8811"/>
                    </a:lnTo>
                    <a:lnTo>
                      <a:pt x="21600" y="8413"/>
                    </a:lnTo>
                    <a:lnTo>
                      <a:pt x="21600" y="8017"/>
                    </a:lnTo>
                    <a:lnTo>
                      <a:pt x="21071" y="6560"/>
                    </a:lnTo>
                    <a:lnTo>
                      <a:pt x="21006" y="6359"/>
                    </a:lnTo>
                    <a:lnTo>
                      <a:pt x="20873" y="6226"/>
                    </a:lnTo>
                    <a:lnTo>
                      <a:pt x="20542" y="5963"/>
                    </a:lnTo>
                    <a:lnTo>
                      <a:pt x="20208" y="5830"/>
                    </a:lnTo>
                    <a:lnTo>
                      <a:pt x="19744" y="5830"/>
                    </a:lnTo>
                    <a:lnTo>
                      <a:pt x="16698" y="6492"/>
                    </a:lnTo>
                    <a:lnTo>
                      <a:pt x="16367" y="6028"/>
                    </a:lnTo>
                    <a:lnTo>
                      <a:pt x="15968" y="5632"/>
                    </a:lnTo>
                    <a:lnTo>
                      <a:pt x="17029" y="2650"/>
                    </a:lnTo>
                    <a:lnTo>
                      <a:pt x="17097" y="2450"/>
                    </a:lnTo>
                    <a:lnTo>
                      <a:pt x="17097" y="2252"/>
                    </a:lnTo>
                    <a:lnTo>
                      <a:pt x="17029" y="1853"/>
                    </a:lnTo>
                    <a:lnTo>
                      <a:pt x="16763" y="1522"/>
                    </a:lnTo>
                    <a:lnTo>
                      <a:pt x="16633" y="1324"/>
                    </a:lnTo>
                    <a:lnTo>
                      <a:pt x="16500" y="1259"/>
                    </a:lnTo>
                    <a:lnTo>
                      <a:pt x="15108" y="529"/>
                    </a:lnTo>
                    <a:lnTo>
                      <a:pt x="14910" y="464"/>
                    </a:lnTo>
                    <a:lnTo>
                      <a:pt x="14313" y="464"/>
                    </a:lnTo>
                    <a:lnTo>
                      <a:pt x="13914" y="662"/>
                    </a:lnTo>
                    <a:lnTo>
                      <a:pt x="13781" y="795"/>
                    </a:lnTo>
                    <a:lnTo>
                      <a:pt x="13651" y="928"/>
                    </a:lnTo>
                    <a:lnTo>
                      <a:pt x="11929" y="3576"/>
                    </a:lnTo>
                    <a:lnTo>
                      <a:pt x="11332" y="3510"/>
                    </a:lnTo>
                    <a:lnTo>
                      <a:pt x="10800" y="3510"/>
                    </a:lnTo>
                    <a:lnTo>
                      <a:pt x="9476" y="662"/>
                    </a:lnTo>
                    <a:lnTo>
                      <a:pt x="9343" y="464"/>
                    </a:lnTo>
                    <a:lnTo>
                      <a:pt x="9210" y="331"/>
                    </a:lnTo>
                    <a:lnTo>
                      <a:pt x="8879" y="130"/>
                    </a:lnTo>
                    <a:lnTo>
                      <a:pt x="8483" y="0"/>
                    </a:lnTo>
                    <a:close/>
                  </a:path>
                </a:pathLst>
              </a:custGeom>
              <a:solidFill>
                <a:srgbClr val="FFFFFF"/>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grpSp>
      </p:grpSp>
      <p:grpSp>
        <p:nvGrpSpPr>
          <p:cNvPr id="210" name="Group 210"/>
          <p:cNvGrpSpPr/>
          <p:nvPr/>
        </p:nvGrpSpPr>
        <p:grpSpPr>
          <a:xfrm>
            <a:off x="988670" y="1216953"/>
            <a:ext cx="528894" cy="519301"/>
            <a:chOff x="0" y="0"/>
            <a:chExt cx="692400" cy="692400"/>
          </a:xfrm>
        </p:grpSpPr>
        <p:sp>
          <p:nvSpPr>
            <p:cNvPr id="204" name="Shape 204"/>
            <p:cNvSpPr/>
            <p:nvPr/>
          </p:nvSpPr>
          <p:spPr>
            <a:xfrm>
              <a:off x="-1" y="-1"/>
              <a:ext cx="692402" cy="692402"/>
            </a:xfrm>
            <a:prstGeom prst="rect">
              <a:avLst/>
            </a:prstGeom>
            <a:solidFill>
              <a:schemeClr val="accent6"/>
            </a:solidFill>
            <a:ln w="12700" cap="flat">
              <a:noFill/>
              <a:miter lim="400000"/>
            </a:ln>
            <a:effectLst/>
          </p:spPr>
          <p:txBody>
            <a:bodyPr wrap="square" lIns="45718" tIns="45718" rIns="45718" bIns="45718" numCol="1" anchor="ctr">
              <a:noAutofit/>
            </a:bodyPr>
            <a:lstStyle/>
            <a:p>
              <a:pPr>
                <a:defRPr>
                  <a:solidFill>
                    <a:schemeClr val="accent6"/>
                  </a:solidFill>
                  <a:latin typeface="Calibri"/>
                  <a:ea typeface="Calibri"/>
                  <a:cs typeface="Calibri"/>
                  <a:sym typeface="Calibri"/>
                </a:defRPr>
              </a:pPr>
              <a:endParaRPr dirty="0"/>
            </a:p>
          </p:txBody>
        </p:sp>
        <p:grpSp>
          <p:nvGrpSpPr>
            <p:cNvPr id="209" name="Group 209"/>
            <p:cNvGrpSpPr/>
            <p:nvPr/>
          </p:nvGrpSpPr>
          <p:grpSpPr>
            <a:xfrm>
              <a:off x="160895" y="178986"/>
              <a:ext cx="370582" cy="370582"/>
              <a:chOff x="0" y="0"/>
              <a:chExt cx="370581" cy="370581"/>
            </a:xfrm>
          </p:grpSpPr>
          <p:sp>
            <p:nvSpPr>
              <p:cNvPr id="205" name="Shape 205"/>
              <p:cNvSpPr/>
              <p:nvPr/>
            </p:nvSpPr>
            <p:spPr>
              <a:xfrm>
                <a:off x="-1" y="0"/>
                <a:ext cx="370582" cy="370582"/>
              </a:xfrm>
              <a:custGeom>
                <a:avLst/>
                <a:gdLst/>
                <a:ahLst/>
                <a:cxnLst>
                  <a:cxn ang="0">
                    <a:pos x="wd2" y="hd2"/>
                  </a:cxn>
                  <a:cxn ang="5400000">
                    <a:pos x="wd2" y="hd2"/>
                  </a:cxn>
                  <a:cxn ang="10800000">
                    <a:pos x="wd2" y="hd2"/>
                  </a:cxn>
                  <a:cxn ang="16200000">
                    <a:pos x="wd2" y="hd2"/>
                  </a:cxn>
                </a:cxnLst>
                <a:rect l="0" t="0" r="r" b="b"/>
                <a:pathLst>
                  <a:path w="21600" h="21600" extrusionOk="0">
                    <a:moveTo>
                      <a:pt x="15948" y="3303"/>
                    </a:moveTo>
                    <a:lnTo>
                      <a:pt x="16185" y="3332"/>
                    </a:lnTo>
                    <a:lnTo>
                      <a:pt x="16453" y="3391"/>
                    </a:lnTo>
                    <a:lnTo>
                      <a:pt x="16692" y="3480"/>
                    </a:lnTo>
                    <a:lnTo>
                      <a:pt x="16900" y="3600"/>
                    </a:lnTo>
                    <a:lnTo>
                      <a:pt x="17138" y="3719"/>
                    </a:lnTo>
                    <a:lnTo>
                      <a:pt x="17346" y="3868"/>
                    </a:lnTo>
                    <a:lnTo>
                      <a:pt x="17554" y="4047"/>
                    </a:lnTo>
                    <a:lnTo>
                      <a:pt x="17732" y="4254"/>
                    </a:lnTo>
                    <a:lnTo>
                      <a:pt x="17882" y="4462"/>
                    </a:lnTo>
                    <a:lnTo>
                      <a:pt x="18000" y="4701"/>
                    </a:lnTo>
                    <a:lnTo>
                      <a:pt x="18120" y="4909"/>
                    </a:lnTo>
                    <a:lnTo>
                      <a:pt x="18209" y="5147"/>
                    </a:lnTo>
                    <a:lnTo>
                      <a:pt x="18268" y="5415"/>
                    </a:lnTo>
                    <a:lnTo>
                      <a:pt x="18299" y="5652"/>
                    </a:lnTo>
                    <a:lnTo>
                      <a:pt x="18299" y="6159"/>
                    </a:lnTo>
                    <a:lnTo>
                      <a:pt x="18268" y="6397"/>
                    </a:lnTo>
                    <a:lnTo>
                      <a:pt x="18209" y="6665"/>
                    </a:lnTo>
                    <a:lnTo>
                      <a:pt x="18120" y="6902"/>
                    </a:lnTo>
                    <a:lnTo>
                      <a:pt x="18000" y="7111"/>
                    </a:lnTo>
                    <a:lnTo>
                      <a:pt x="17882" y="7348"/>
                    </a:lnTo>
                    <a:lnTo>
                      <a:pt x="17732" y="7557"/>
                    </a:lnTo>
                    <a:lnTo>
                      <a:pt x="17554" y="7765"/>
                    </a:lnTo>
                    <a:lnTo>
                      <a:pt x="16364" y="8926"/>
                    </a:lnTo>
                    <a:lnTo>
                      <a:pt x="16216" y="9045"/>
                    </a:lnTo>
                    <a:lnTo>
                      <a:pt x="16067" y="9134"/>
                    </a:lnTo>
                    <a:lnTo>
                      <a:pt x="15888" y="9194"/>
                    </a:lnTo>
                    <a:lnTo>
                      <a:pt x="15680" y="9223"/>
                    </a:lnTo>
                    <a:lnTo>
                      <a:pt x="15502" y="9194"/>
                    </a:lnTo>
                    <a:lnTo>
                      <a:pt x="15323" y="9134"/>
                    </a:lnTo>
                    <a:lnTo>
                      <a:pt x="15174" y="9045"/>
                    </a:lnTo>
                    <a:lnTo>
                      <a:pt x="15025" y="8926"/>
                    </a:lnTo>
                    <a:lnTo>
                      <a:pt x="12675" y="6575"/>
                    </a:lnTo>
                    <a:lnTo>
                      <a:pt x="12556" y="6426"/>
                    </a:lnTo>
                    <a:lnTo>
                      <a:pt x="12467" y="6277"/>
                    </a:lnTo>
                    <a:lnTo>
                      <a:pt x="12407" y="6100"/>
                    </a:lnTo>
                    <a:lnTo>
                      <a:pt x="12377" y="5920"/>
                    </a:lnTo>
                    <a:lnTo>
                      <a:pt x="12407" y="5712"/>
                    </a:lnTo>
                    <a:lnTo>
                      <a:pt x="12467" y="5534"/>
                    </a:lnTo>
                    <a:lnTo>
                      <a:pt x="12556" y="5386"/>
                    </a:lnTo>
                    <a:lnTo>
                      <a:pt x="12675" y="5236"/>
                    </a:lnTo>
                    <a:lnTo>
                      <a:pt x="13835" y="4047"/>
                    </a:lnTo>
                    <a:lnTo>
                      <a:pt x="14043" y="3868"/>
                    </a:lnTo>
                    <a:lnTo>
                      <a:pt x="14252" y="3719"/>
                    </a:lnTo>
                    <a:lnTo>
                      <a:pt x="14489" y="3600"/>
                    </a:lnTo>
                    <a:lnTo>
                      <a:pt x="14698" y="3480"/>
                    </a:lnTo>
                    <a:lnTo>
                      <a:pt x="14936" y="3391"/>
                    </a:lnTo>
                    <a:lnTo>
                      <a:pt x="15204" y="3332"/>
                    </a:lnTo>
                    <a:lnTo>
                      <a:pt x="15442" y="3303"/>
                    </a:lnTo>
                    <a:close/>
                    <a:moveTo>
                      <a:pt x="10205" y="10801"/>
                    </a:moveTo>
                    <a:lnTo>
                      <a:pt x="10324" y="10830"/>
                    </a:lnTo>
                    <a:lnTo>
                      <a:pt x="10413" y="10859"/>
                    </a:lnTo>
                    <a:lnTo>
                      <a:pt x="10533" y="10919"/>
                    </a:lnTo>
                    <a:lnTo>
                      <a:pt x="10622" y="10978"/>
                    </a:lnTo>
                    <a:lnTo>
                      <a:pt x="10681" y="11067"/>
                    </a:lnTo>
                    <a:lnTo>
                      <a:pt x="10741" y="11187"/>
                    </a:lnTo>
                    <a:lnTo>
                      <a:pt x="10770" y="11276"/>
                    </a:lnTo>
                    <a:lnTo>
                      <a:pt x="10801" y="11395"/>
                    </a:lnTo>
                    <a:lnTo>
                      <a:pt x="10770" y="11514"/>
                    </a:lnTo>
                    <a:lnTo>
                      <a:pt x="10741" y="11633"/>
                    </a:lnTo>
                    <a:lnTo>
                      <a:pt x="10681" y="11723"/>
                    </a:lnTo>
                    <a:lnTo>
                      <a:pt x="10622" y="11812"/>
                    </a:lnTo>
                    <a:lnTo>
                      <a:pt x="7438" y="14995"/>
                    </a:lnTo>
                    <a:lnTo>
                      <a:pt x="7349" y="15055"/>
                    </a:lnTo>
                    <a:lnTo>
                      <a:pt x="7230" y="15084"/>
                    </a:lnTo>
                    <a:lnTo>
                      <a:pt x="6992" y="15084"/>
                    </a:lnTo>
                    <a:lnTo>
                      <a:pt x="6873" y="15055"/>
                    </a:lnTo>
                    <a:lnTo>
                      <a:pt x="6784" y="14995"/>
                    </a:lnTo>
                    <a:lnTo>
                      <a:pt x="6695" y="14906"/>
                    </a:lnTo>
                    <a:lnTo>
                      <a:pt x="6605" y="14817"/>
                    </a:lnTo>
                    <a:lnTo>
                      <a:pt x="6545" y="14727"/>
                    </a:lnTo>
                    <a:lnTo>
                      <a:pt x="6516" y="14609"/>
                    </a:lnTo>
                    <a:lnTo>
                      <a:pt x="6516" y="14370"/>
                    </a:lnTo>
                    <a:lnTo>
                      <a:pt x="6545" y="14252"/>
                    </a:lnTo>
                    <a:lnTo>
                      <a:pt x="6605" y="14162"/>
                    </a:lnTo>
                    <a:lnTo>
                      <a:pt x="6695" y="14073"/>
                    </a:lnTo>
                    <a:lnTo>
                      <a:pt x="9789" y="10978"/>
                    </a:lnTo>
                    <a:lnTo>
                      <a:pt x="9967" y="10859"/>
                    </a:lnTo>
                    <a:lnTo>
                      <a:pt x="10087" y="10830"/>
                    </a:lnTo>
                    <a:lnTo>
                      <a:pt x="10205" y="10801"/>
                    </a:lnTo>
                    <a:close/>
                    <a:moveTo>
                      <a:pt x="18060" y="0"/>
                    </a:moveTo>
                    <a:lnTo>
                      <a:pt x="17406" y="29"/>
                    </a:lnTo>
                    <a:lnTo>
                      <a:pt x="16752" y="60"/>
                    </a:lnTo>
                    <a:lnTo>
                      <a:pt x="16096" y="149"/>
                    </a:lnTo>
                    <a:lnTo>
                      <a:pt x="15442" y="297"/>
                    </a:lnTo>
                    <a:lnTo>
                      <a:pt x="14817" y="446"/>
                    </a:lnTo>
                    <a:lnTo>
                      <a:pt x="14223" y="654"/>
                    </a:lnTo>
                    <a:lnTo>
                      <a:pt x="13687" y="922"/>
                    </a:lnTo>
                    <a:lnTo>
                      <a:pt x="13419" y="1042"/>
                    </a:lnTo>
                    <a:lnTo>
                      <a:pt x="13210" y="1219"/>
                    </a:lnTo>
                    <a:lnTo>
                      <a:pt x="12973" y="1368"/>
                    </a:lnTo>
                    <a:lnTo>
                      <a:pt x="6754" y="7587"/>
                    </a:lnTo>
                    <a:lnTo>
                      <a:pt x="476" y="7587"/>
                    </a:lnTo>
                    <a:lnTo>
                      <a:pt x="298" y="7616"/>
                    </a:lnTo>
                    <a:lnTo>
                      <a:pt x="179" y="7647"/>
                    </a:lnTo>
                    <a:lnTo>
                      <a:pt x="60" y="7706"/>
                    </a:lnTo>
                    <a:lnTo>
                      <a:pt x="0" y="7795"/>
                    </a:lnTo>
                    <a:lnTo>
                      <a:pt x="0" y="7884"/>
                    </a:lnTo>
                    <a:lnTo>
                      <a:pt x="30" y="8004"/>
                    </a:lnTo>
                    <a:lnTo>
                      <a:pt x="90" y="8122"/>
                    </a:lnTo>
                    <a:lnTo>
                      <a:pt x="208" y="8272"/>
                    </a:lnTo>
                    <a:lnTo>
                      <a:pt x="3154" y="11187"/>
                    </a:lnTo>
                    <a:lnTo>
                      <a:pt x="2768" y="11574"/>
                    </a:lnTo>
                    <a:lnTo>
                      <a:pt x="1161" y="11871"/>
                    </a:lnTo>
                    <a:lnTo>
                      <a:pt x="982" y="11931"/>
                    </a:lnTo>
                    <a:lnTo>
                      <a:pt x="833" y="11990"/>
                    </a:lnTo>
                    <a:lnTo>
                      <a:pt x="744" y="12109"/>
                    </a:lnTo>
                    <a:lnTo>
                      <a:pt x="685" y="12198"/>
                    </a:lnTo>
                    <a:lnTo>
                      <a:pt x="685" y="12317"/>
                    </a:lnTo>
                    <a:lnTo>
                      <a:pt x="714" y="12466"/>
                    </a:lnTo>
                    <a:lnTo>
                      <a:pt x="774" y="12585"/>
                    </a:lnTo>
                    <a:lnTo>
                      <a:pt x="893" y="12734"/>
                    </a:lnTo>
                    <a:lnTo>
                      <a:pt x="8866" y="20707"/>
                    </a:lnTo>
                    <a:lnTo>
                      <a:pt x="9016" y="20826"/>
                    </a:lnTo>
                    <a:lnTo>
                      <a:pt x="9134" y="20886"/>
                    </a:lnTo>
                    <a:lnTo>
                      <a:pt x="9283" y="20915"/>
                    </a:lnTo>
                    <a:lnTo>
                      <a:pt x="9402" y="20915"/>
                    </a:lnTo>
                    <a:lnTo>
                      <a:pt x="9491" y="20857"/>
                    </a:lnTo>
                    <a:lnTo>
                      <a:pt x="9610" y="20767"/>
                    </a:lnTo>
                    <a:lnTo>
                      <a:pt x="9670" y="20618"/>
                    </a:lnTo>
                    <a:lnTo>
                      <a:pt x="9730" y="20440"/>
                    </a:lnTo>
                    <a:lnTo>
                      <a:pt x="10027" y="18833"/>
                    </a:lnTo>
                    <a:lnTo>
                      <a:pt x="10413" y="18446"/>
                    </a:lnTo>
                    <a:lnTo>
                      <a:pt x="13330" y="21392"/>
                    </a:lnTo>
                    <a:lnTo>
                      <a:pt x="13478" y="21511"/>
                    </a:lnTo>
                    <a:lnTo>
                      <a:pt x="13598" y="21571"/>
                    </a:lnTo>
                    <a:lnTo>
                      <a:pt x="13716" y="21600"/>
                    </a:lnTo>
                    <a:lnTo>
                      <a:pt x="13806" y="21600"/>
                    </a:lnTo>
                    <a:lnTo>
                      <a:pt x="13895" y="21540"/>
                    </a:lnTo>
                    <a:lnTo>
                      <a:pt x="13955" y="21422"/>
                    </a:lnTo>
                    <a:lnTo>
                      <a:pt x="13984" y="21303"/>
                    </a:lnTo>
                    <a:lnTo>
                      <a:pt x="14014" y="21124"/>
                    </a:lnTo>
                    <a:lnTo>
                      <a:pt x="14014" y="14846"/>
                    </a:lnTo>
                    <a:lnTo>
                      <a:pt x="20053" y="8806"/>
                    </a:lnTo>
                    <a:lnTo>
                      <a:pt x="20232" y="8629"/>
                    </a:lnTo>
                    <a:lnTo>
                      <a:pt x="20381" y="8390"/>
                    </a:lnTo>
                    <a:lnTo>
                      <a:pt x="20560" y="8152"/>
                    </a:lnTo>
                    <a:lnTo>
                      <a:pt x="20678" y="7915"/>
                    </a:lnTo>
                    <a:lnTo>
                      <a:pt x="20946" y="7379"/>
                    </a:lnTo>
                    <a:lnTo>
                      <a:pt x="21154" y="6783"/>
                    </a:lnTo>
                    <a:lnTo>
                      <a:pt x="21303" y="6159"/>
                    </a:lnTo>
                    <a:lnTo>
                      <a:pt x="21451" y="5504"/>
                    </a:lnTo>
                    <a:lnTo>
                      <a:pt x="21542" y="4850"/>
                    </a:lnTo>
                    <a:lnTo>
                      <a:pt x="21600" y="3540"/>
                    </a:lnTo>
                    <a:lnTo>
                      <a:pt x="21600" y="2946"/>
                    </a:lnTo>
                    <a:lnTo>
                      <a:pt x="21571" y="2380"/>
                    </a:lnTo>
                    <a:lnTo>
                      <a:pt x="21511" y="1844"/>
                    </a:lnTo>
                    <a:lnTo>
                      <a:pt x="21422" y="1398"/>
                    </a:lnTo>
                    <a:lnTo>
                      <a:pt x="21333" y="1011"/>
                    </a:lnTo>
                    <a:lnTo>
                      <a:pt x="21214" y="714"/>
                    </a:lnTo>
                    <a:lnTo>
                      <a:pt x="21125" y="594"/>
                    </a:lnTo>
                    <a:lnTo>
                      <a:pt x="21065" y="536"/>
                    </a:lnTo>
                    <a:lnTo>
                      <a:pt x="21006" y="476"/>
                    </a:lnTo>
                    <a:lnTo>
                      <a:pt x="20886" y="386"/>
                    </a:lnTo>
                    <a:lnTo>
                      <a:pt x="20589" y="268"/>
                    </a:lnTo>
                    <a:lnTo>
                      <a:pt x="20203" y="179"/>
                    </a:lnTo>
                    <a:lnTo>
                      <a:pt x="19756" y="89"/>
                    </a:lnTo>
                    <a:lnTo>
                      <a:pt x="19221" y="29"/>
                    </a:lnTo>
                    <a:lnTo>
                      <a:pt x="18656" y="0"/>
                    </a:lnTo>
                    <a:close/>
                  </a:path>
                </a:pathLst>
              </a:custGeom>
              <a:solidFill>
                <a:srgbClr val="FFFFFF"/>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sp>
            <p:nvSpPr>
              <p:cNvPr id="206" name="Shape 206"/>
              <p:cNvSpPr/>
              <p:nvPr/>
            </p:nvSpPr>
            <p:spPr>
              <a:xfrm>
                <a:off x="22467" y="286874"/>
                <a:ext cx="61260" cy="61261"/>
              </a:xfrm>
              <a:custGeom>
                <a:avLst/>
                <a:gdLst/>
                <a:ahLst/>
                <a:cxnLst>
                  <a:cxn ang="0">
                    <a:pos x="wd2" y="hd2"/>
                  </a:cxn>
                  <a:cxn ang="5400000">
                    <a:pos x="wd2" y="hd2"/>
                  </a:cxn>
                  <a:cxn ang="10800000">
                    <a:pos x="wd2" y="hd2"/>
                  </a:cxn>
                  <a:cxn ang="16200000">
                    <a:pos x="wd2" y="hd2"/>
                  </a:cxn>
                </a:cxnLst>
                <a:rect l="0" t="0" r="r" b="b"/>
                <a:pathLst>
                  <a:path w="21600" h="21600" extrusionOk="0">
                    <a:moveTo>
                      <a:pt x="14938" y="0"/>
                    </a:moveTo>
                    <a:lnTo>
                      <a:pt x="13678" y="177"/>
                    </a:lnTo>
                    <a:lnTo>
                      <a:pt x="12418" y="538"/>
                    </a:lnTo>
                    <a:lnTo>
                      <a:pt x="11157" y="1076"/>
                    </a:lnTo>
                    <a:lnTo>
                      <a:pt x="10081" y="1975"/>
                    </a:lnTo>
                    <a:lnTo>
                      <a:pt x="8998" y="3596"/>
                    </a:lnTo>
                    <a:lnTo>
                      <a:pt x="7377" y="6117"/>
                    </a:lnTo>
                    <a:lnTo>
                      <a:pt x="4142" y="12779"/>
                    </a:lnTo>
                    <a:lnTo>
                      <a:pt x="1260" y="18895"/>
                    </a:lnTo>
                    <a:lnTo>
                      <a:pt x="0" y="21600"/>
                    </a:lnTo>
                    <a:lnTo>
                      <a:pt x="2697" y="20340"/>
                    </a:lnTo>
                    <a:lnTo>
                      <a:pt x="8821" y="17458"/>
                    </a:lnTo>
                    <a:lnTo>
                      <a:pt x="15476" y="14216"/>
                    </a:lnTo>
                    <a:lnTo>
                      <a:pt x="17996" y="12594"/>
                    </a:lnTo>
                    <a:lnTo>
                      <a:pt x="19618" y="11519"/>
                    </a:lnTo>
                    <a:lnTo>
                      <a:pt x="20517" y="10435"/>
                    </a:lnTo>
                    <a:lnTo>
                      <a:pt x="21055" y="9175"/>
                    </a:lnTo>
                    <a:lnTo>
                      <a:pt x="21416" y="7915"/>
                    </a:lnTo>
                    <a:lnTo>
                      <a:pt x="21600" y="6655"/>
                    </a:lnTo>
                    <a:lnTo>
                      <a:pt x="21416" y="5394"/>
                    </a:lnTo>
                    <a:lnTo>
                      <a:pt x="21055" y="4134"/>
                    </a:lnTo>
                    <a:lnTo>
                      <a:pt x="20517" y="3058"/>
                    </a:lnTo>
                    <a:lnTo>
                      <a:pt x="19618" y="1975"/>
                    </a:lnTo>
                    <a:lnTo>
                      <a:pt x="18542" y="1076"/>
                    </a:lnTo>
                    <a:lnTo>
                      <a:pt x="17458" y="538"/>
                    </a:lnTo>
                    <a:lnTo>
                      <a:pt x="16198" y="177"/>
                    </a:lnTo>
                    <a:lnTo>
                      <a:pt x="14938" y="0"/>
                    </a:lnTo>
                    <a:close/>
                  </a:path>
                </a:pathLst>
              </a:custGeom>
              <a:solidFill>
                <a:srgbClr val="FFFFFF"/>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sp>
            <p:nvSpPr>
              <p:cNvPr id="207" name="Shape 207"/>
              <p:cNvSpPr/>
              <p:nvPr/>
            </p:nvSpPr>
            <p:spPr>
              <a:xfrm>
                <a:off x="69931" y="322593"/>
                <a:ext cx="39315" cy="39315"/>
              </a:xfrm>
              <a:custGeom>
                <a:avLst/>
                <a:gdLst/>
                <a:ahLst/>
                <a:cxnLst>
                  <a:cxn ang="0">
                    <a:pos x="wd2" y="hd2"/>
                  </a:cxn>
                  <a:cxn ang="5400000">
                    <a:pos x="wd2" y="hd2"/>
                  </a:cxn>
                  <a:cxn ang="10800000">
                    <a:pos x="wd2" y="hd2"/>
                  </a:cxn>
                  <a:cxn ang="16200000">
                    <a:pos x="wd2" y="hd2"/>
                  </a:cxn>
                </a:cxnLst>
                <a:rect l="0" t="0" r="r" b="b"/>
                <a:pathLst>
                  <a:path w="21600" h="21600" extrusionOk="0">
                    <a:moveTo>
                      <a:pt x="12907" y="0"/>
                    </a:moveTo>
                    <a:lnTo>
                      <a:pt x="11219" y="287"/>
                    </a:lnTo>
                    <a:lnTo>
                      <a:pt x="9543" y="850"/>
                    </a:lnTo>
                    <a:lnTo>
                      <a:pt x="8142" y="1688"/>
                    </a:lnTo>
                    <a:lnTo>
                      <a:pt x="6729" y="2813"/>
                    </a:lnTo>
                    <a:lnTo>
                      <a:pt x="5328" y="4490"/>
                    </a:lnTo>
                    <a:lnTo>
                      <a:pt x="4214" y="7016"/>
                    </a:lnTo>
                    <a:lnTo>
                      <a:pt x="3089" y="10105"/>
                    </a:lnTo>
                    <a:lnTo>
                      <a:pt x="1964" y="13470"/>
                    </a:lnTo>
                    <a:lnTo>
                      <a:pt x="563" y="19361"/>
                    </a:lnTo>
                    <a:lnTo>
                      <a:pt x="0" y="21600"/>
                    </a:lnTo>
                    <a:lnTo>
                      <a:pt x="2526" y="21324"/>
                    </a:lnTo>
                    <a:lnTo>
                      <a:pt x="8417" y="19636"/>
                    </a:lnTo>
                    <a:lnTo>
                      <a:pt x="11506" y="18798"/>
                    </a:lnTo>
                    <a:lnTo>
                      <a:pt x="14584" y="17673"/>
                    </a:lnTo>
                    <a:lnTo>
                      <a:pt x="17397" y="16272"/>
                    </a:lnTo>
                    <a:lnTo>
                      <a:pt x="19074" y="15146"/>
                    </a:lnTo>
                    <a:lnTo>
                      <a:pt x="20199" y="13745"/>
                    </a:lnTo>
                    <a:lnTo>
                      <a:pt x="21037" y="12069"/>
                    </a:lnTo>
                    <a:lnTo>
                      <a:pt x="21600" y="10656"/>
                    </a:lnTo>
                    <a:lnTo>
                      <a:pt x="21600" y="7292"/>
                    </a:lnTo>
                    <a:lnTo>
                      <a:pt x="21037" y="5615"/>
                    </a:lnTo>
                    <a:lnTo>
                      <a:pt x="20199" y="4214"/>
                    </a:lnTo>
                    <a:lnTo>
                      <a:pt x="19074" y="2813"/>
                    </a:lnTo>
                    <a:lnTo>
                      <a:pt x="17673" y="1688"/>
                    </a:lnTo>
                    <a:lnTo>
                      <a:pt x="16272" y="850"/>
                    </a:lnTo>
                    <a:lnTo>
                      <a:pt x="14584" y="287"/>
                    </a:lnTo>
                    <a:lnTo>
                      <a:pt x="12907" y="0"/>
                    </a:lnTo>
                    <a:close/>
                  </a:path>
                </a:pathLst>
              </a:custGeom>
              <a:solidFill>
                <a:srgbClr val="FFFFFF"/>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sp>
            <p:nvSpPr>
              <p:cNvPr id="208" name="Shape 208"/>
              <p:cNvSpPr/>
              <p:nvPr/>
            </p:nvSpPr>
            <p:spPr>
              <a:xfrm>
                <a:off x="8694" y="261355"/>
                <a:ext cx="39294" cy="39295"/>
              </a:xfrm>
              <a:custGeom>
                <a:avLst/>
                <a:gdLst/>
                <a:ahLst/>
                <a:cxnLst>
                  <a:cxn ang="0">
                    <a:pos x="wd2" y="hd2"/>
                  </a:cxn>
                  <a:cxn ang="5400000">
                    <a:pos x="wd2" y="hd2"/>
                  </a:cxn>
                  <a:cxn ang="10800000">
                    <a:pos x="wd2" y="hd2"/>
                  </a:cxn>
                  <a:cxn ang="16200000">
                    <a:pos x="wd2" y="hd2"/>
                  </a:cxn>
                </a:cxnLst>
                <a:rect l="0" t="0" r="r" b="b"/>
                <a:pathLst>
                  <a:path w="21600" h="21600" extrusionOk="0">
                    <a:moveTo>
                      <a:pt x="10938" y="0"/>
                    </a:moveTo>
                    <a:lnTo>
                      <a:pt x="9536" y="551"/>
                    </a:lnTo>
                    <a:lnTo>
                      <a:pt x="7847" y="1402"/>
                    </a:lnTo>
                    <a:lnTo>
                      <a:pt x="6446" y="2516"/>
                    </a:lnTo>
                    <a:lnTo>
                      <a:pt x="5331" y="4205"/>
                    </a:lnTo>
                    <a:lnTo>
                      <a:pt x="3918" y="7009"/>
                    </a:lnTo>
                    <a:lnTo>
                      <a:pt x="2803" y="10099"/>
                    </a:lnTo>
                    <a:lnTo>
                      <a:pt x="1953" y="13178"/>
                    </a:lnTo>
                    <a:lnTo>
                      <a:pt x="276" y="19072"/>
                    </a:lnTo>
                    <a:lnTo>
                      <a:pt x="0" y="21600"/>
                    </a:lnTo>
                    <a:lnTo>
                      <a:pt x="2240" y="21037"/>
                    </a:lnTo>
                    <a:lnTo>
                      <a:pt x="8134" y="19635"/>
                    </a:lnTo>
                    <a:lnTo>
                      <a:pt x="11501" y="18521"/>
                    </a:lnTo>
                    <a:lnTo>
                      <a:pt x="14591" y="17395"/>
                    </a:lnTo>
                    <a:lnTo>
                      <a:pt x="17108" y="16269"/>
                    </a:lnTo>
                    <a:lnTo>
                      <a:pt x="18797" y="14867"/>
                    </a:lnTo>
                    <a:lnTo>
                      <a:pt x="19923" y="13466"/>
                    </a:lnTo>
                    <a:lnTo>
                      <a:pt x="20761" y="12064"/>
                    </a:lnTo>
                    <a:lnTo>
                      <a:pt x="21324" y="10375"/>
                    </a:lnTo>
                    <a:lnTo>
                      <a:pt x="21600" y="8697"/>
                    </a:lnTo>
                    <a:lnTo>
                      <a:pt x="21324" y="7009"/>
                    </a:lnTo>
                    <a:lnTo>
                      <a:pt x="20761" y="5331"/>
                    </a:lnTo>
                    <a:lnTo>
                      <a:pt x="19923" y="3929"/>
                    </a:lnTo>
                    <a:lnTo>
                      <a:pt x="18797" y="2516"/>
                    </a:lnTo>
                    <a:lnTo>
                      <a:pt x="17395" y="1402"/>
                    </a:lnTo>
                    <a:lnTo>
                      <a:pt x="15993" y="551"/>
                    </a:lnTo>
                    <a:lnTo>
                      <a:pt x="14304" y="0"/>
                    </a:lnTo>
                    <a:close/>
                  </a:path>
                </a:pathLst>
              </a:custGeom>
              <a:solidFill>
                <a:srgbClr val="FFFFFF"/>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grpSp>
      </p:grpSp>
      <p:sp>
        <p:nvSpPr>
          <p:cNvPr id="211" name="Shape 211"/>
          <p:cNvSpPr/>
          <p:nvPr/>
        </p:nvSpPr>
        <p:spPr>
          <a:xfrm>
            <a:off x="5962069" y="2988602"/>
            <a:ext cx="528897" cy="519303"/>
          </a:xfrm>
          <a:prstGeom prst="rect">
            <a:avLst/>
          </a:prstGeom>
          <a:solidFill>
            <a:srgbClr val="F29395"/>
          </a:solidFill>
          <a:ln w="12700" cap="flat">
            <a:noFill/>
            <a:miter lim="400000"/>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p>
        </p:txBody>
      </p:sp>
      <p:grpSp>
        <p:nvGrpSpPr>
          <p:cNvPr id="47" name="Group 514"/>
          <p:cNvGrpSpPr/>
          <p:nvPr/>
        </p:nvGrpSpPr>
        <p:grpSpPr>
          <a:xfrm>
            <a:off x="4075684" y="4049255"/>
            <a:ext cx="408401" cy="391774"/>
            <a:chOff x="0" y="0"/>
            <a:chExt cx="451231" cy="432860"/>
          </a:xfrm>
        </p:grpSpPr>
        <p:sp>
          <p:nvSpPr>
            <p:cNvPr id="48" name="Shape 508"/>
            <p:cNvSpPr/>
            <p:nvPr/>
          </p:nvSpPr>
          <p:spPr>
            <a:xfrm>
              <a:off x="279202" y="-1"/>
              <a:ext cx="134765" cy="149061"/>
            </a:xfrm>
            <a:custGeom>
              <a:avLst/>
              <a:gdLst/>
              <a:ahLst/>
              <a:cxnLst>
                <a:cxn ang="0">
                  <a:pos x="wd2" y="hd2"/>
                </a:cxn>
                <a:cxn ang="5400000">
                  <a:pos x="wd2" y="hd2"/>
                </a:cxn>
                <a:cxn ang="10800000">
                  <a:pos x="wd2" y="hd2"/>
                </a:cxn>
                <a:cxn ang="16200000">
                  <a:pos x="wd2" y="hd2"/>
                </a:cxn>
              </a:cxnLst>
              <a:rect l="0" t="0" r="r" b="b"/>
              <a:pathLst>
                <a:path w="21600" h="21600" extrusionOk="0">
                  <a:moveTo>
                    <a:pt x="15547" y="0"/>
                  </a:moveTo>
                  <a:lnTo>
                    <a:pt x="14974" y="76"/>
                  </a:lnTo>
                  <a:lnTo>
                    <a:pt x="14401" y="148"/>
                  </a:lnTo>
                  <a:lnTo>
                    <a:pt x="13255" y="445"/>
                  </a:lnTo>
                  <a:lnTo>
                    <a:pt x="12683" y="666"/>
                  </a:lnTo>
                  <a:lnTo>
                    <a:pt x="12194" y="963"/>
                  </a:lnTo>
                  <a:lnTo>
                    <a:pt x="11782" y="1257"/>
                  </a:lnTo>
                  <a:lnTo>
                    <a:pt x="11373" y="1629"/>
                  </a:lnTo>
                  <a:lnTo>
                    <a:pt x="10964" y="1999"/>
                  </a:lnTo>
                  <a:lnTo>
                    <a:pt x="10636" y="2441"/>
                  </a:lnTo>
                  <a:lnTo>
                    <a:pt x="10311" y="2886"/>
                  </a:lnTo>
                  <a:lnTo>
                    <a:pt x="10066" y="3328"/>
                  </a:lnTo>
                  <a:lnTo>
                    <a:pt x="9818" y="3846"/>
                  </a:lnTo>
                  <a:lnTo>
                    <a:pt x="9738" y="4364"/>
                  </a:lnTo>
                  <a:lnTo>
                    <a:pt x="9654" y="4882"/>
                  </a:lnTo>
                  <a:lnTo>
                    <a:pt x="9574" y="5476"/>
                  </a:lnTo>
                  <a:lnTo>
                    <a:pt x="9654" y="6287"/>
                  </a:lnTo>
                  <a:lnTo>
                    <a:pt x="9902" y="7102"/>
                  </a:lnTo>
                  <a:lnTo>
                    <a:pt x="10227" y="7841"/>
                  </a:lnTo>
                  <a:lnTo>
                    <a:pt x="10636" y="8507"/>
                  </a:lnTo>
                  <a:lnTo>
                    <a:pt x="0" y="19825"/>
                  </a:lnTo>
                  <a:lnTo>
                    <a:pt x="1229" y="20637"/>
                  </a:lnTo>
                  <a:lnTo>
                    <a:pt x="2375" y="21600"/>
                  </a:lnTo>
                  <a:lnTo>
                    <a:pt x="13011" y="10355"/>
                  </a:lnTo>
                  <a:lnTo>
                    <a:pt x="13584" y="10579"/>
                  </a:lnTo>
                  <a:lnTo>
                    <a:pt x="14237" y="10727"/>
                  </a:lnTo>
                  <a:lnTo>
                    <a:pt x="14890" y="10800"/>
                  </a:lnTo>
                  <a:lnTo>
                    <a:pt x="15547" y="10873"/>
                  </a:lnTo>
                  <a:lnTo>
                    <a:pt x="16200" y="10800"/>
                  </a:lnTo>
                  <a:lnTo>
                    <a:pt x="16773" y="10727"/>
                  </a:lnTo>
                  <a:lnTo>
                    <a:pt x="17346" y="10652"/>
                  </a:lnTo>
                  <a:lnTo>
                    <a:pt x="17918" y="10431"/>
                  </a:lnTo>
                  <a:lnTo>
                    <a:pt x="18411" y="10209"/>
                  </a:lnTo>
                  <a:lnTo>
                    <a:pt x="18900" y="9913"/>
                  </a:lnTo>
                  <a:lnTo>
                    <a:pt x="19392" y="9616"/>
                  </a:lnTo>
                  <a:lnTo>
                    <a:pt x="20210" y="8877"/>
                  </a:lnTo>
                  <a:lnTo>
                    <a:pt x="20538" y="8507"/>
                  </a:lnTo>
                  <a:lnTo>
                    <a:pt x="20863" y="7989"/>
                  </a:lnTo>
                  <a:lnTo>
                    <a:pt x="21111" y="7544"/>
                  </a:lnTo>
                  <a:lnTo>
                    <a:pt x="21272" y="7026"/>
                  </a:lnTo>
                  <a:lnTo>
                    <a:pt x="21436" y="6508"/>
                  </a:lnTo>
                  <a:lnTo>
                    <a:pt x="21520" y="5994"/>
                  </a:lnTo>
                  <a:lnTo>
                    <a:pt x="21600" y="5476"/>
                  </a:lnTo>
                  <a:lnTo>
                    <a:pt x="21520" y="4882"/>
                  </a:lnTo>
                  <a:lnTo>
                    <a:pt x="21436" y="4364"/>
                  </a:lnTo>
                  <a:lnTo>
                    <a:pt x="21272" y="3846"/>
                  </a:lnTo>
                  <a:lnTo>
                    <a:pt x="21111" y="3328"/>
                  </a:lnTo>
                  <a:lnTo>
                    <a:pt x="20863" y="2886"/>
                  </a:lnTo>
                  <a:lnTo>
                    <a:pt x="20538" y="2441"/>
                  </a:lnTo>
                  <a:lnTo>
                    <a:pt x="20210" y="1999"/>
                  </a:lnTo>
                  <a:lnTo>
                    <a:pt x="19801" y="1629"/>
                  </a:lnTo>
                  <a:lnTo>
                    <a:pt x="19392" y="1257"/>
                  </a:lnTo>
                  <a:lnTo>
                    <a:pt x="18900" y="963"/>
                  </a:lnTo>
                  <a:lnTo>
                    <a:pt x="18411" y="666"/>
                  </a:lnTo>
                  <a:lnTo>
                    <a:pt x="17918" y="445"/>
                  </a:lnTo>
                  <a:lnTo>
                    <a:pt x="16773" y="148"/>
                  </a:lnTo>
                  <a:lnTo>
                    <a:pt x="16200" y="76"/>
                  </a:lnTo>
                  <a:lnTo>
                    <a:pt x="15547" y="0"/>
                  </a:lnTo>
                  <a:close/>
                </a:path>
              </a:pathLst>
            </a:custGeom>
            <a:no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latin typeface="Calibri"/>
                <a:cs typeface="Calibri"/>
              </a:endParaRPr>
            </a:p>
          </p:txBody>
        </p:sp>
        <p:sp>
          <p:nvSpPr>
            <p:cNvPr id="49" name="Shape 509"/>
            <p:cNvSpPr/>
            <p:nvPr/>
          </p:nvSpPr>
          <p:spPr>
            <a:xfrm>
              <a:off x="75030" y="21944"/>
              <a:ext cx="107198" cy="124044"/>
            </a:xfrm>
            <a:custGeom>
              <a:avLst/>
              <a:gdLst/>
              <a:ahLst/>
              <a:cxnLst>
                <a:cxn ang="0">
                  <a:pos x="wd2" y="hd2"/>
                </a:cxn>
                <a:cxn ang="5400000">
                  <a:pos x="wd2" y="hd2"/>
                </a:cxn>
                <a:cxn ang="10800000">
                  <a:pos x="wd2" y="hd2"/>
                </a:cxn>
                <a:cxn ang="16200000">
                  <a:pos x="wd2" y="hd2"/>
                </a:cxn>
              </a:cxnLst>
              <a:rect l="0" t="0" r="r" b="b"/>
              <a:pathLst>
                <a:path w="21600" h="21600" extrusionOk="0">
                  <a:moveTo>
                    <a:pt x="6582" y="0"/>
                  </a:moveTo>
                  <a:lnTo>
                    <a:pt x="5862" y="91"/>
                  </a:lnTo>
                  <a:lnTo>
                    <a:pt x="5142" y="269"/>
                  </a:lnTo>
                  <a:lnTo>
                    <a:pt x="4527" y="535"/>
                  </a:lnTo>
                  <a:lnTo>
                    <a:pt x="3807" y="801"/>
                  </a:lnTo>
                  <a:lnTo>
                    <a:pt x="3188" y="1157"/>
                  </a:lnTo>
                  <a:lnTo>
                    <a:pt x="2674" y="1514"/>
                  </a:lnTo>
                  <a:lnTo>
                    <a:pt x="1647" y="2402"/>
                  </a:lnTo>
                  <a:lnTo>
                    <a:pt x="1234" y="2933"/>
                  </a:lnTo>
                  <a:lnTo>
                    <a:pt x="825" y="3468"/>
                  </a:lnTo>
                  <a:lnTo>
                    <a:pt x="514" y="4000"/>
                  </a:lnTo>
                  <a:lnTo>
                    <a:pt x="312" y="4622"/>
                  </a:lnTo>
                  <a:lnTo>
                    <a:pt x="105" y="5335"/>
                  </a:lnTo>
                  <a:lnTo>
                    <a:pt x="0" y="5958"/>
                  </a:lnTo>
                  <a:lnTo>
                    <a:pt x="0" y="7290"/>
                  </a:lnTo>
                  <a:lnTo>
                    <a:pt x="105" y="7912"/>
                  </a:lnTo>
                  <a:lnTo>
                    <a:pt x="312" y="8534"/>
                  </a:lnTo>
                  <a:lnTo>
                    <a:pt x="619" y="9069"/>
                  </a:lnTo>
                  <a:lnTo>
                    <a:pt x="926" y="9692"/>
                  </a:lnTo>
                  <a:lnTo>
                    <a:pt x="1339" y="10136"/>
                  </a:lnTo>
                  <a:lnTo>
                    <a:pt x="1748" y="10667"/>
                  </a:lnTo>
                  <a:lnTo>
                    <a:pt x="2266" y="11111"/>
                  </a:lnTo>
                  <a:lnTo>
                    <a:pt x="2779" y="11555"/>
                  </a:lnTo>
                  <a:lnTo>
                    <a:pt x="3394" y="11912"/>
                  </a:lnTo>
                  <a:lnTo>
                    <a:pt x="4013" y="12269"/>
                  </a:lnTo>
                  <a:lnTo>
                    <a:pt x="4628" y="12534"/>
                  </a:lnTo>
                  <a:lnTo>
                    <a:pt x="5348" y="12713"/>
                  </a:lnTo>
                  <a:lnTo>
                    <a:pt x="6174" y="12891"/>
                  </a:lnTo>
                  <a:lnTo>
                    <a:pt x="7201" y="12978"/>
                  </a:lnTo>
                  <a:lnTo>
                    <a:pt x="8334" y="12978"/>
                  </a:lnTo>
                  <a:lnTo>
                    <a:pt x="9362" y="12800"/>
                  </a:lnTo>
                  <a:lnTo>
                    <a:pt x="10389" y="12534"/>
                  </a:lnTo>
                  <a:lnTo>
                    <a:pt x="18513" y="21600"/>
                  </a:lnTo>
                  <a:lnTo>
                    <a:pt x="19953" y="20534"/>
                  </a:lnTo>
                  <a:lnTo>
                    <a:pt x="21600" y="19558"/>
                  </a:lnTo>
                  <a:lnTo>
                    <a:pt x="13476" y="10401"/>
                  </a:lnTo>
                  <a:lnTo>
                    <a:pt x="13990" y="9779"/>
                  </a:lnTo>
                  <a:lnTo>
                    <a:pt x="14399" y="9157"/>
                  </a:lnTo>
                  <a:lnTo>
                    <a:pt x="14710" y="8447"/>
                  </a:lnTo>
                  <a:lnTo>
                    <a:pt x="14917" y="7646"/>
                  </a:lnTo>
                  <a:lnTo>
                    <a:pt x="15018" y="7024"/>
                  </a:lnTo>
                  <a:lnTo>
                    <a:pt x="15018" y="5692"/>
                  </a:lnTo>
                  <a:lnTo>
                    <a:pt x="14605" y="4447"/>
                  </a:lnTo>
                  <a:lnTo>
                    <a:pt x="14399" y="3912"/>
                  </a:lnTo>
                  <a:lnTo>
                    <a:pt x="14091" y="3290"/>
                  </a:lnTo>
                  <a:lnTo>
                    <a:pt x="13683" y="2759"/>
                  </a:lnTo>
                  <a:lnTo>
                    <a:pt x="13270" y="2311"/>
                  </a:lnTo>
                  <a:lnTo>
                    <a:pt x="12242" y="1423"/>
                  </a:lnTo>
                  <a:lnTo>
                    <a:pt x="11623" y="1070"/>
                  </a:lnTo>
                  <a:lnTo>
                    <a:pt x="11008" y="713"/>
                  </a:lnTo>
                  <a:lnTo>
                    <a:pt x="10288" y="448"/>
                  </a:lnTo>
                  <a:lnTo>
                    <a:pt x="8848" y="91"/>
                  </a:lnTo>
                  <a:lnTo>
                    <a:pt x="8128" y="0"/>
                  </a:lnTo>
                  <a:close/>
                </a:path>
              </a:pathLst>
            </a:custGeom>
            <a:no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latin typeface="Calibri"/>
                <a:cs typeface="Calibri"/>
              </a:endParaRPr>
            </a:p>
          </p:txBody>
        </p:sp>
        <p:sp>
          <p:nvSpPr>
            <p:cNvPr id="50" name="Shape 510"/>
            <p:cNvSpPr/>
            <p:nvPr/>
          </p:nvSpPr>
          <p:spPr>
            <a:xfrm>
              <a:off x="0" y="235835"/>
              <a:ext cx="150586" cy="91355"/>
            </a:xfrm>
            <a:custGeom>
              <a:avLst/>
              <a:gdLst/>
              <a:ahLst/>
              <a:cxnLst>
                <a:cxn ang="0">
                  <a:pos x="wd2" y="hd2"/>
                </a:cxn>
                <a:cxn ang="5400000">
                  <a:pos x="wd2" y="hd2"/>
                </a:cxn>
                <a:cxn ang="10800000">
                  <a:pos x="wd2" y="hd2"/>
                </a:cxn>
                <a:cxn ang="16200000">
                  <a:pos x="wd2" y="hd2"/>
                </a:cxn>
              </a:cxnLst>
              <a:rect l="0" t="0" r="r" b="b"/>
              <a:pathLst>
                <a:path w="21600" h="21600" extrusionOk="0">
                  <a:moveTo>
                    <a:pt x="20503" y="0"/>
                  </a:moveTo>
                  <a:lnTo>
                    <a:pt x="9665" y="7363"/>
                  </a:lnTo>
                  <a:lnTo>
                    <a:pt x="9300" y="6755"/>
                  </a:lnTo>
                  <a:lnTo>
                    <a:pt x="8568" y="5549"/>
                  </a:lnTo>
                  <a:lnTo>
                    <a:pt x="8055" y="5065"/>
                  </a:lnTo>
                  <a:lnTo>
                    <a:pt x="7615" y="4704"/>
                  </a:lnTo>
                  <a:lnTo>
                    <a:pt x="7102" y="4344"/>
                  </a:lnTo>
                  <a:lnTo>
                    <a:pt x="6589" y="4102"/>
                  </a:lnTo>
                  <a:lnTo>
                    <a:pt x="6077" y="3983"/>
                  </a:lnTo>
                  <a:lnTo>
                    <a:pt x="5564" y="3859"/>
                  </a:lnTo>
                  <a:lnTo>
                    <a:pt x="5051" y="3983"/>
                  </a:lnTo>
                  <a:lnTo>
                    <a:pt x="4539" y="3983"/>
                  </a:lnTo>
                  <a:lnTo>
                    <a:pt x="4026" y="4225"/>
                  </a:lnTo>
                  <a:lnTo>
                    <a:pt x="3514" y="4462"/>
                  </a:lnTo>
                  <a:lnTo>
                    <a:pt x="3076" y="4828"/>
                  </a:lnTo>
                  <a:lnTo>
                    <a:pt x="2635" y="5189"/>
                  </a:lnTo>
                  <a:lnTo>
                    <a:pt x="2197" y="5673"/>
                  </a:lnTo>
                  <a:lnTo>
                    <a:pt x="1757" y="6276"/>
                  </a:lnTo>
                  <a:lnTo>
                    <a:pt x="1025" y="7482"/>
                  </a:lnTo>
                  <a:lnTo>
                    <a:pt x="731" y="8327"/>
                  </a:lnTo>
                  <a:lnTo>
                    <a:pt x="513" y="9048"/>
                  </a:lnTo>
                  <a:lnTo>
                    <a:pt x="294" y="9893"/>
                  </a:lnTo>
                  <a:lnTo>
                    <a:pt x="147" y="10738"/>
                  </a:lnTo>
                  <a:lnTo>
                    <a:pt x="75" y="11583"/>
                  </a:lnTo>
                  <a:lnTo>
                    <a:pt x="0" y="12428"/>
                  </a:lnTo>
                  <a:lnTo>
                    <a:pt x="0" y="13273"/>
                  </a:lnTo>
                  <a:lnTo>
                    <a:pt x="75" y="14118"/>
                  </a:lnTo>
                  <a:lnTo>
                    <a:pt x="219" y="14963"/>
                  </a:lnTo>
                  <a:lnTo>
                    <a:pt x="366" y="15808"/>
                  </a:lnTo>
                  <a:lnTo>
                    <a:pt x="585" y="16535"/>
                  </a:lnTo>
                  <a:lnTo>
                    <a:pt x="806" y="17380"/>
                  </a:lnTo>
                  <a:lnTo>
                    <a:pt x="1097" y="17983"/>
                  </a:lnTo>
                  <a:lnTo>
                    <a:pt x="1391" y="18704"/>
                  </a:lnTo>
                  <a:lnTo>
                    <a:pt x="1832" y="19307"/>
                  </a:lnTo>
                  <a:lnTo>
                    <a:pt x="2197" y="19915"/>
                  </a:lnTo>
                  <a:lnTo>
                    <a:pt x="2710" y="20394"/>
                  </a:lnTo>
                  <a:lnTo>
                    <a:pt x="3148" y="20755"/>
                  </a:lnTo>
                  <a:lnTo>
                    <a:pt x="3660" y="21121"/>
                  </a:lnTo>
                  <a:lnTo>
                    <a:pt x="4173" y="21363"/>
                  </a:lnTo>
                  <a:lnTo>
                    <a:pt x="5198" y="21600"/>
                  </a:lnTo>
                  <a:lnTo>
                    <a:pt x="5711" y="21600"/>
                  </a:lnTo>
                  <a:lnTo>
                    <a:pt x="6224" y="21481"/>
                  </a:lnTo>
                  <a:lnTo>
                    <a:pt x="7249" y="20997"/>
                  </a:lnTo>
                  <a:lnTo>
                    <a:pt x="7690" y="20755"/>
                  </a:lnTo>
                  <a:lnTo>
                    <a:pt x="8127" y="20276"/>
                  </a:lnTo>
                  <a:lnTo>
                    <a:pt x="8568" y="19791"/>
                  </a:lnTo>
                  <a:lnTo>
                    <a:pt x="9006" y="19307"/>
                  </a:lnTo>
                  <a:lnTo>
                    <a:pt x="9371" y="18704"/>
                  </a:lnTo>
                  <a:lnTo>
                    <a:pt x="9737" y="17983"/>
                  </a:lnTo>
                  <a:lnTo>
                    <a:pt x="10031" y="17256"/>
                  </a:lnTo>
                  <a:lnTo>
                    <a:pt x="10397" y="15808"/>
                  </a:lnTo>
                  <a:lnTo>
                    <a:pt x="10616" y="14479"/>
                  </a:lnTo>
                  <a:lnTo>
                    <a:pt x="10763" y="13031"/>
                  </a:lnTo>
                  <a:lnTo>
                    <a:pt x="10691" y="11583"/>
                  </a:lnTo>
                  <a:lnTo>
                    <a:pt x="21600" y="4225"/>
                  </a:lnTo>
                  <a:lnTo>
                    <a:pt x="20940" y="2169"/>
                  </a:lnTo>
                  <a:lnTo>
                    <a:pt x="20503" y="0"/>
                  </a:lnTo>
                  <a:close/>
                </a:path>
              </a:pathLst>
            </a:custGeom>
            <a:no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latin typeface="Calibri"/>
                <a:cs typeface="Calibri"/>
              </a:endParaRPr>
            </a:p>
          </p:txBody>
        </p:sp>
        <p:sp>
          <p:nvSpPr>
            <p:cNvPr id="51" name="Shape 511"/>
            <p:cNvSpPr/>
            <p:nvPr/>
          </p:nvSpPr>
          <p:spPr>
            <a:xfrm>
              <a:off x="184274" y="299120"/>
              <a:ext cx="74532" cy="133741"/>
            </a:xfrm>
            <a:custGeom>
              <a:avLst/>
              <a:gdLst/>
              <a:ahLst/>
              <a:cxnLst>
                <a:cxn ang="0">
                  <a:pos x="wd2" y="hd2"/>
                </a:cxn>
                <a:cxn ang="5400000">
                  <a:pos x="wd2" y="hd2"/>
                </a:cxn>
                <a:cxn ang="10800000">
                  <a:pos x="wd2" y="hd2"/>
                </a:cxn>
                <a:cxn ang="16200000">
                  <a:pos x="wd2" y="hd2"/>
                </a:cxn>
              </a:cxnLst>
              <a:rect l="0" t="0" r="r" b="b"/>
              <a:pathLst>
                <a:path w="21600" h="21600" extrusionOk="0">
                  <a:moveTo>
                    <a:pt x="9025" y="0"/>
                  </a:moveTo>
                  <a:lnTo>
                    <a:pt x="8432" y="9647"/>
                  </a:lnTo>
                  <a:lnTo>
                    <a:pt x="7250" y="9813"/>
                  </a:lnTo>
                  <a:lnTo>
                    <a:pt x="6063" y="10140"/>
                  </a:lnTo>
                  <a:lnTo>
                    <a:pt x="4882" y="10471"/>
                  </a:lnTo>
                  <a:lnTo>
                    <a:pt x="3846" y="10883"/>
                  </a:lnTo>
                  <a:lnTo>
                    <a:pt x="2956" y="11295"/>
                  </a:lnTo>
                  <a:lnTo>
                    <a:pt x="2368" y="11791"/>
                  </a:lnTo>
                  <a:lnTo>
                    <a:pt x="1623" y="12284"/>
                  </a:lnTo>
                  <a:lnTo>
                    <a:pt x="1181" y="12780"/>
                  </a:lnTo>
                  <a:lnTo>
                    <a:pt x="739" y="13273"/>
                  </a:lnTo>
                  <a:lnTo>
                    <a:pt x="145" y="14427"/>
                  </a:lnTo>
                  <a:lnTo>
                    <a:pt x="0" y="15004"/>
                  </a:lnTo>
                  <a:lnTo>
                    <a:pt x="0" y="16159"/>
                  </a:lnTo>
                  <a:lnTo>
                    <a:pt x="145" y="16736"/>
                  </a:lnTo>
                  <a:lnTo>
                    <a:pt x="442" y="17313"/>
                  </a:lnTo>
                  <a:lnTo>
                    <a:pt x="739" y="17809"/>
                  </a:lnTo>
                  <a:lnTo>
                    <a:pt x="1181" y="18386"/>
                  </a:lnTo>
                  <a:lnTo>
                    <a:pt x="1775" y="18879"/>
                  </a:lnTo>
                  <a:lnTo>
                    <a:pt x="2514" y="19376"/>
                  </a:lnTo>
                  <a:lnTo>
                    <a:pt x="3253" y="19868"/>
                  </a:lnTo>
                  <a:lnTo>
                    <a:pt x="3992" y="20280"/>
                  </a:lnTo>
                  <a:lnTo>
                    <a:pt x="4882" y="20611"/>
                  </a:lnTo>
                  <a:lnTo>
                    <a:pt x="5766" y="20857"/>
                  </a:lnTo>
                  <a:lnTo>
                    <a:pt x="6802" y="21104"/>
                  </a:lnTo>
                  <a:lnTo>
                    <a:pt x="7693" y="21354"/>
                  </a:lnTo>
                  <a:lnTo>
                    <a:pt x="8728" y="21435"/>
                  </a:lnTo>
                  <a:lnTo>
                    <a:pt x="9764" y="21519"/>
                  </a:lnTo>
                  <a:lnTo>
                    <a:pt x="10800" y="21600"/>
                  </a:lnTo>
                  <a:lnTo>
                    <a:pt x="11836" y="21519"/>
                  </a:lnTo>
                  <a:lnTo>
                    <a:pt x="12872" y="21435"/>
                  </a:lnTo>
                  <a:lnTo>
                    <a:pt x="14943" y="21104"/>
                  </a:lnTo>
                  <a:lnTo>
                    <a:pt x="15827" y="20857"/>
                  </a:lnTo>
                  <a:lnTo>
                    <a:pt x="16863" y="20530"/>
                  </a:lnTo>
                  <a:lnTo>
                    <a:pt x="17754" y="20199"/>
                  </a:lnTo>
                  <a:lnTo>
                    <a:pt x="18493" y="19787"/>
                  </a:lnTo>
                  <a:lnTo>
                    <a:pt x="19232" y="19291"/>
                  </a:lnTo>
                  <a:lnTo>
                    <a:pt x="19819" y="18798"/>
                  </a:lnTo>
                  <a:lnTo>
                    <a:pt x="20413" y="18302"/>
                  </a:lnTo>
                  <a:lnTo>
                    <a:pt x="20855" y="17809"/>
                  </a:lnTo>
                  <a:lnTo>
                    <a:pt x="21449" y="16655"/>
                  </a:lnTo>
                  <a:lnTo>
                    <a:pt x="21600" y="16078"/>
                  </a:lnTo>
                  <a:lnTo>
                    <a:pt x="21600" y="14923"/>
                  </a:lnTo>
                  <a:lnTo>
                    <a:pt x="21449" y="14346"/>
                  </a:lnTo>
                  <a:lnTo>
                    <a:pt x="21152" y="13769"/>
                  </a:lnTo>
                  <a:lnTo>
                    <a:pt x="20710" y="13192"/>
                  </a:lnTo>
                  <a:lnTo>
                    <a:pt x="20267" y="12695"/>
                  </a:lnTo>
                  <a:lnTo>
                    <a:pt x="19819" y="12203"/>
                  </a:lnTo>
                  <a:lnTo>
                    <a:pt x="19080" y="11706"/>
                  </a:lnTo>
                  <a:lnTo>
                    <a:pt x="18044" y="11048"/>
                  </a:lnTo>
                  <a:lnTo>
                    <a:pt x="16718" y="10471"/>
                  </a:lnTo>
                  <a:lnTo>
                    <a:pt x="15385" y="10059"/>
                  </a:lnTo>
                  <a:lnTo>
                    <a:pt x="14053" y="9813"/>
                  </a:lnTo>
                  <a:lnTo>
                    <a:pt x="14646" y="84"/>
                  </a:lnTo>
                  <a:lnTo>
                    <a:pt x="12872" y="165"/>
                  </a:lnTo>
                  <a:lnTo>
                    <a:pt x="10945" y="84"/>
                  </a:lnTo>
                  <a:lnTo>
                    <a:pt x="9025" y="0"/>
                  </a:lnTo>
                  <a:close/>
                </a:path>
              </a:pathLst>
            </a:custGeom>
            <a:no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latin typeface="Calibri"/>
                <a:cs typeface="Calibri"/>
              </a:endParaRPr>
            </a:p>
          </p:txBody>
        </p:sp>
        <p:sp>
          <p:nvSpPr>
            <p:cNvPr id="52" name="Shape 512"/>
            <p:cNvSpPr/>
            <p:nvPr/>
          </p:nvSpPr>
          <p:spPr>
            <a:xfrm>
              <a:off x="315965" y="196522"/>
              <a:ext cx="135267" cy="75033"/>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14755" y="150"/>
                  </a:lnTo>
                  <a:lnTo>
                    <a:pt x="14184" y="439"/>
                  </a:lnTo>
                  <a:lnTo>
                    <a:pt x="13613" y="734"/>
                  </a:lnTo>
                  <a:lnTo>
                    <a:pt x="12959" y="1179"/>
                  </a:lnTo>
                  <a:lnTo>
                    <a:pt x="12389" y="1763"/>
                  </a:lnTo>
                  <a:lnTo>
                    <a:pt x="11901" y="2353"/>
                  </a:lnTo>
                  <a:lnTo>
                    <a:pt x="11411" y="3087"/>
                  </a:lnTo>
                  <a:lnTo>
                    <a:pt x="11004" y="3971"/>
                  </a:lnTo>
                  <a:lnTo>
                    <a:pt x="10677" y="4849"/>
                  </a:lnTo>
                  <a:lnTo>
                    <a:pt x="10353" y="5734"/>
                  </a:lnTo>
                  <a:lnTo>
                    <a:pt x="10106" y="6763"/>
                  </a:lnTo>
                  <a:lnTo>
                    <a:pt x="327" y="4555"/>
                  </a:lnTo>
                  <a:lnTo>
                    <a:pt x="244" y="7346"/>
                  </a:lnTo>
                  <a:lnTo>
                    <a:pt x="0" y="9994"/>
                  </a:lnTo>
                  <a:lnTo>
                    <a:pt x="9699" y="12196"/>
                  </a:lnTo>
                  <a:lnTo>
                    <a:pt x="9782" y="13375"/>
                  </a:lnTo>
                  <a:lnTo>
                    <a:pt x="10026" y="14548"/>
                  </a:lnTo>
                  <a:lnTo>
                    <a:pt x="10269" y="15433"/>
                  </a:lnTo>
                  <a:lnTo>
                    <a:pt x="10516" y="16462"/>
                  </a:lnTo>
                  <a:lnTo>
                    <a:pt x="10840" y="17340"/>
                  </a:lnTo>
                  <a:lnTo>
                    <a:pt x="11654" y="18808"/>
                  </a:lnTo>
                  <a:lnTo>
                    <a:pt x="12065" y="19542"/>
                  </a:lnTo>
                  <a:lnTo>
                    <a:pt x="12552" y="20132"/>
                  </a:lnTo>
                  <a:lnTo>
                    <a:pt x="13043" y="20571"/>
                  </a:lnTo>
                  <a:lnTo>
                    <a:pt x="13613" y="21016"/>
                  </a:lnTo>
                  <a:lnTo>
                    <a:pt x="14184" y="21305"/>
                  </a:lnTo>
                  <a:lnTo>
                    <a:pt x="14755" y="21456"/>
                  </a:lnTo>
                  <a:lnTo>
                    <a:pt x="15322" y="21600"/>
                  </a:lnTo>
                  <a:lnTo>
                    <a:pt x="15893" y="21600"/>
                  </a:lnTo>
                  <a:lnTo>
                    <a:pt x="16464" y="21456"/>
                  </a:lnTo>
                  <a:lnTo>
                    <a:pt x="17034" y="21305"/>
                  </a:lnTo>
                  <a:lnTo>
                    <a:pt x="17605" y="20866"/>
                  </a:lnTo>
                  <a:lnTo>
                    <a:pt x="18176" y="20571"/>
                  </a:lnTo>
                  <a:lnTo>
                    <a:pt x="18746" y="19988"/>
                  </a:lnTo>
                  <a:lnTo>
                    <a:pt x="19237" y="19398"/>
                  </a:lnTo>
                  <a:lnTo>
                    <a:pt x="20459" y="17196"/>
                  </a:lnTo>
                  <a:lnTo>
                    <a:pt x="20702" y="16311"/>
                  </a:lnTo>
                  <a:lnTo>
                    <a:pt x="21029" y="15433"/>
                  </a:lnTo>
                  <a:lnTo>
                    <a:pt x="21356" y="13375"/>
                  </a:lnTo>
                  <a:lnTo>
                    <a:pt x="21520" y="12491"/>
                  </a:lnTo>
                  <a:lnTo>
                    <a:pt x="21600" y="11317"/>
                  </a:lnTo>
                  <a:lnTo>
                    <a:pt x="21600" y="10289"/>
                  </a:lnTo>
                  <a:lnTo>
                    <a:pt x="21520" y="9260"/>
                  </a:lnTo>
                  <a:lnTo>
                    <a:pt x="21436" y="8231"/>
                  </a:lnTo>
                  <a:lnTo>
                    <a:pt x="20949" y="6173"/>
                  </a:lnTo>
                  <a:lnTo>
                    <a:pt x="20702" y="5144"/>
                  </a:lnTo>
                  <a:lnTo>
                    <a:pt x="20378" y="4260"/>
                  </a:lnTo>
                  <a:lnTo>
                    <a:pt x="19971" y="3526"/>
                  </a:lnTo>
                  <a:lnTo>
                    <a:pt x="19561" y="2792"/>
                  </a:lnTo>
                  <a:lnTo>
                    <a:pt x="19154" y="2058"/>
                  </a:lnTo>
                  <a:lnTo>
                    <a:pt x="18666" y="1618"/>
                  </a:lnTo>
                  <a:lnTo>
                    <a:pt x="18176" y="1029"/>
                  </a:lnTo>
                  <a:lnTo>
                    <a:pt x="17034" y="439"/>
                  </a:lnTo>
                  <a:lnTo>
                    <a:pt x="16464" y="150"/>
                  </a:lnTo>
                  <a:lnTo>
                    <a:pt x="15893" y="150"/>
                  </a:lnTo>
                  <a:lnTo>
                    <a:pt x="15322" y="0"/>
                  </a:lnTo>
                  <a:close/>
                </a:path>
              </a:pathLst>
            </a:custGeom>
            <a:no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latin typeface="Calibri"/>
                <a:cs typeface="Calibri"/>
              </a:endParaRPr>
            </a:p>
          </p:txBody>
        </p:sp>
        <p:sp>
          <p:nvSpPr>
            <p:cNvPr id="53" name="Shape 513"/>
            <p:cNvSpPr/>
            <p:nvPr/>
          </p:nvSpPr>
          <p:spPr>
            <a:xfrm>
              <a:off x="149560" y="131189"/>
              <a:ext cx="158235" cy="158758"/>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lnTo>
                    <a:pt x="9686" y="68"/>
                  </a:lnTo>
                  <a:lnTo>
                    <a:pt x="8639" y="208"/>
                  </a:lnTo>
                  <a:lnTo>
                    <a:pt x="7595" y="486"/>
                  </a:lnTo>
                  <a:lnTo>
                    <a:pt x="6619" y="833"/>
                  </a:lnTo>
                  <a:lnTo>
                    <a:pt x="5643" y="1319"/>
                  </a:lnTo>
                  <a:lnTo>
                    <a:pt x="4739" y="1874"/>
                  </a:lnTo>
                  <a:lnTo>
                    <a:pt x="3971" y="2500"/>
                  </a:lnTo>
                  <a:lnTo>
                    <a:pt x="3204" y="3193"/>
                  </a:lnTo>
                  <a:lnTo>
                    <a:pt x="2508" y="3958"/>
                  </a:lnTo>
                  <a:lnTo>
                    <a:pt x="1880" y="4791"/>
                  </a:lnTo>
                  <a:lnTo>
                    <a:pt x="1324" y="5625"/>
                  </a:lnTo>
                  <a:lnTo>
                    <a:pt x="836" y="6597"/>
                  </a:lnTo>
                  <a:lnTo>
                    <a:pt x="488" y="7570"/>
                  </a:lnTo>
                  <a:lnTo>
                    <a:pt x="208" y="8610"/>
                  </a:lnTo>
                  <a:lnTo>
                    <a:pt x="68" y="9722"/>
                  </a:lnTo>
                  <a:lnTo>
                    <a:pt x="0" y="10766"/>
                  </a:lnTo>
                  <a:lnTo>
                    <a:pt x="68" y="11875"/>
                  </a:lnTo>
                  <a:lnTo>
                    <a:pt x="208" y="12987"/>
                  </a:lnTo>
                  <a:lnTo>
                    <a:pt x="488" y="14027"/>
                  </a:lnTo>
                  <a:lnTo>
                    <a:pt x="836" y="15000"/>
                  </a:lnTo>
                  <a:lnTo>
                    <a:pt x="1324" y="15904"/>
                  </a:lnTo>
                  <a:lnTo>
                    <a:pt x="1880" y="16806"/>
                  </a:lnTo>
                  <a:lnTo>
                    <a:pt x="2508" y="17639"/>
                  </a:lnTo>
                  <a:lnTo>
                    <a:pt x="3204" y="18404"/>
                  </a:lnTo>
                  <a:lnTo>
                    <a:pt x="3971" y="19098"/>
                  </a:lnTo>
                  <a:lnTo>
                    <a:pt x="4739" y="19723"/>
                  </a:lnTo>
                  <a:lnTo>
                    <a:pt x="5643" y="20281"/>
                  </a:lnTo>
                  <a:lnTo>
                    <a:pt x="6619" y="20696"/>
                  </a:lnTo>
                  <a:lnTo>
                    <a:pt x="7595" y="21114"/>
                  </a:lnTo>
                  <a:lnTo>
                    <a:pt x="8639" y="21321"/>
                  </a:lnTo>
                  <a:lnTo>
                    <a:pt x="9686" y="21529"/>
                  </a:lnTo>
                  <a:lnTo>
                    <a:pt x="10801" y="21600"/>
                  </a:lnTo>
                  <a:lnTo>
                    <a:pt x="11914" y="21529"/>
                  </a:lnTo>
                  <a:lnTo>
                    <a:pt x="13030" y="21321"/>
                  </a:lnTo>
                  <a:lnTo>
                    <a:pt x="14005" y="21114"/>
                  </a:lnTo>
                  <a:lnTo>
                    <a:pt x="15050" y="20696"/>
                  </a:lnTo>
                  <a:lnTo>
                    <a:pt x="15957" y="20281"/>
                  </a:lnTo>
                  <a:lnTo>
                    <a:pt x="16861" y="19723"/>
                  </a:lnTo>
                  <a:lnTo>
                    <a:pt x="17697" y="19098"/>
                  </a:lnTo>
                  <a:lnTo>
                    <a:pt x="18465" y="18404"/>
                  </a:lnTo>
                  <a:lnTo>
                    <a:pt x="19161" y="17639"/>
                  </a:lnTo>
                  <a:lnTo>
                    <a:pt x="19788" y="16806"/>
                  </a:lnTo>
                  <a:lnTo>
                    <a:pt x="20348" y="15904"/>
                  </a:lnTo>
                  <a:lnTo>
                    <a:pt x="20764" y="15000"/>
                  </a:lnTo>
                  <a:lnTo>
                    <a:pt x="21183" y="14027"/>
                  </a:lnTo>
                  <a:lnTo>
                    <a:pt x="21392" y="12987"/>
                  </a:lnTo>
                  <a:lnTo>
                    <a:pt x="21600" y="11875"/>
                  </a:lnTo>
                  <a:lnTo>
                    <a:pt x="21600" y="9722"/>
                  </a:lnTo>
                  <a:lnTo>
                    <a:pt x="21392" y="8610"/>
                  </a:lnTo>
                  <a:lnTo>
                    <a:pt x="21183" y="7570"/>
                  </a:lnTo>
                  <a:lnTo>
                    <a:pt x="20764" y="6597"/>
                  </a:lnTo>
                  <a:lnTo>
                    <a:pt x="20348" y="5625"/>
                  </a:lnTo>
                  <a:lnTo>
                    <a:pt x="19788" y="4791"/>
                  </a:lnTo>
                  <a:lnTo>
                    <a:pt x="19161" y="3958"/>
                  </a:lnTo>
                  <a:lnTo>
                    <a:pt x="18465" y="3193"/>
                  </a:lnTo>
                  <a:lnTo>
                    <a:pt x="17697" y="2500"/>
                  </a:lnTo>
                  <a:lnTo>
                    <a:pt x="16861" y="1874"/>
                  </a:lnTo>
                  <a:lnTo>
                    <a:pt x="15957" y="1319"/>
                  </a:lnTo>
                  <a:lnTo>
                    <a:pt x="15050" y="833"/>
                  </a:lnTo>
                  <a:lnTo>
                    <a:pt x="14005" y="486"/>
                  </a:lnTo>
                  <a:lnTo>
                    <a:pt x="13030" y="208"/>
                  </a:lnTo>
                  <a:lnTo>
                    <a:pt x="11914" y="68"/>
                  </a:lnTo>
                  <a:lnTo>
                    <a:pt x="10801" y="0"/>
                  </a:lnTo>
                  <a:close/>
                </a:path>
              </a:pathLst>
            </a:custGeom>
            <a:no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latin typeface="Calibri"/>
                <a:cs typeface="Calibri"/>
              </a:endParaRPr>
            </a:p>
          </p:txBody>
        </p:sp>
      </p:grpSp>
      <p:grpSp>
        <p:nvGrpSpPr>
          <p:cNvPr id="54" name="Group 514"/>
          <p:cNvGrpSpPr/>
          <p:nvPr/>
        </p:nvGrpSpPr>
        <p:grpSpPr>
          <a:xfrm>
            <a:off x="6022316" y="1279689"/>
            <a:ext cx="408401" cy="391774"/>
            <a:chOff x="0" y="0"/>
            <a:chExt cx="451231" cy="432860"/>
          </a:xfrm>
          <a:solidFill>
            <a:schemeClr val="bg1"/>
          </a:solidFill>
        </p:grpSpPr>
        <p:sp>
          <p:nvSpPr>
            <p:cNvPr id="55" name="Shape 508"/>
            <p:cNvSpPr/>
            <p:nvPr/>
          </p:nvSpPr>
          <p:spPr>
            <a:xfrm>
              <a:off x="279202" y="-1"/>
              <a:ext cx="134765" cy="149061"/>
            </a:xfrm>
            <a:custGeom>
              <a:avLst/>
              <a:gdLst/>
              <a:ahLst/>
              <a:cxnLst>
                <a:cxn ang="0">
                  <a:pos x="wd2" y="hd2"/>
                </a:cxn>
                <a:cxn ang="5400000">
                  <a:pos x="wd2" y="hd2"/>
                </a:cxn>
                <a:cxn ang="10800000">
                  <a:pos x="wd2" y="hd2"/>
                </a:cxn>
                <a:cxn ang="16200000">
                  <a:pos x="wd2" y="hd2"/>
                </a:cxn>
              </a:cxnLst>
              <a:rect l="0" t="0" r="r" b="b"/>
              <a:pathLst>
                <a:path w="21600" h="21600" extrusionOk="0">
                  <a:moveTo>
                    <a:pt x="15547" y="0"/>
                  </a:moveTo>
                  <a:lnTo>
                    <a:pt x="14974" y="76"/>
                  </a:lnTo>
                  <a:lnTo>
                    <a:pt x="14401" y="148"/>
                  </a:lnTo>
                  <a:lnTo>
                    <a:pt x="13255" y="445"/>
                  </a:lnTo>
                  <a:lnTo>
                    <a:pt x="12683" y="666"/>
                  </a:lnTo>
                  <a:lnTo>
                    <a:pt x="12194" y="963"/>
                  </a:lnTo>
                  <a:lnTo>
                    <a:pt x="11782" y="1257"/>
                  </a:lnTo>
                  <a:lnTo>
                    <a:pt x="11373" y="1629"/>
                  </a:lnTo>
                  <a:lnTo>
                    <a:pt x="10964" y="1999"/>
                  </a:lnTo>
                  <a:lnTo>
                    <a:pt x="10636" y="2441"/>
                  </a:lnTo>
                  <a:lnTo>
                    <a:pt x="10311" y="2886"/>
                  </a:lnTo>
                  <a:lnTo>
                    <a:pt x="10066" y="3328"/>
                  </a:lnTo>
                  <a:lnTo>
                    <a:pt x="9818" y="3846"/>
                  </a:lnTo>
                  <a:lnTo>
                    <a:pt x="9738" y="4364"/>
                  </a:lnTo>
                  <a:lnTo>
                    <a:pt x="9654" y="4882"/>
                  </a:lnTo>
                  <a:lnTo>
                    <a:pt x="9574" y="5476"/>
                  </a:lnTo>
                  <a:lnTo>
                    <a:pt x="9654" y="6287"/>
                  </a:lnTo>
                  <a:lnTo>
                    <a:pt x="9902" y="7102"/>
                  </a:lnTo>
                  <a:lnTo>
                    <a:pt x="10227" y="7841"/>
                  </a:lnTo>
                  <a:lnTo>
                    <a:pt x="10636" y="8507"/>
                  </a:lnTo>
                  <a:lnTo>
                    <a:pt x="0" y="19825"/>
                  </a:lnTo>
                  <a:lnTo>
                    <a:pt x="1229" y="20637"/>
                  </a:lnTo>
                  <a:lnTo>
                    <a:pt x="2375" y="21600"/>
                  </a:lnTo>
                  <a:lnTo>
                    <a:pt x="13011" y="10355"/>
                  </a:lnTo>
                  <a:lnTo>
                    <a:pt x="13584" y="10579"/>
                  </a:lnTo>
                  <a:lnTo>
                    <a:pt x="14237" y="10727"/>
                  </a:lnTo>
                  <a:lnTo>
                    <a:pt x="14890" y="10800"/>
                  </a:lnTo>
                  <a:lnTo>
                    <a:pt x="15547" y="10873"/>
                  </a:lnTo>
                  <a:lnTo>
                    <a:pt x="16200" y="10800"/>
                  </a:lnTo>
                  <a:lnTo>
                    <a:pt x="16773" y="10727"/>
                  </a:lnTo>
                  <a:lnTo>
                    <a:pt x="17346" y="10652"/>
                  </a:lnTo>
                  <a:lnTo>
                    <a:pt x="17918" y="10431"/>
                  </a:lnTo>
                  <a:lnTo>
                    <a:pt x="18411" y="10209"/>
                  </a:lnTo>
                  <a:lnTo>
                    <a:pt x="18900" y="9913"/>
                  </a:lnTo>
                  <a:lnTo>
                    <a:pt x="19392" y="9616"/>
                  </a:lnTo>
                  <a:lnTo>
                    <a:pt x="20210" y="8877"/>
                  </a:lnTo>
                  <a:lnTo>
                    <a:pt x="20538" y="8507"/>
                  </a:lnTo>
                  <a:lnTo>
                    <a:pt x="20863" y="7989"/>
                  </a:lnTo>
                  <a:lnTo>
                    <a:pt x="21111" y="7544"/>
                  </a:lnTo>
                  <a:lnTo>
                    <a:pt x="21272" y="7026"/>
                  </a:lnTo>
                  <a:lnTo>
                    <a:pt x="21436" y="6508"/>
                  </a:lnTo>
                  <a:lnTo>
                    <a:pt x="21520" y="5994"/>
                  </a:lnTo>
                  <a:lnTo>
                    <a:pt x="21600" y="5476"/>
                  </a:lnTo>
                  <a:lnTo>
                    <a:pt x="21520" y="4882"/>
                  </a:lnTo>
                  <a:lnTo>
                    <a:pt x="21436" y="4364"/>
                  </a:lnTo>
                  <a:lnTo>
                    <a:pt x="21272" y="3846"/>
                  </a:lnTo>
                  <a:lnTo>
                    <a:pt x="21111" y="3328"/>
                  </a:lnTo>
                  <a:lnTo>
                    <a:pt x="20863" y="2886"/>
                  </a:lnTo>
                  <a:lnTo>
                    <a:pt x="20538" y="2441"/>
                  </a:lnTo>
                  <a:lnTo>
                    <a:pt x="20210" y="1999"/>
                  </a:lnTo>
                  <a:lnTo>
                    <a:pt x="19801" y="1629"/>
                  </a:lnTo>
                  <a:lnTo>
                    <a:pt x="19392" y="1257"/>
                  </a:lnTo>
                  <a:lnTo>
                    <a:pt x="18900" y="963"/>
                  </a:lnTo>
                  <a:lnTo>
                    <a:pt x="18411" y="666"/>
                  </a:lnTo>
                  <a:lnTo>
                    <a:pt x="17918" y="445"/>
                  </a:lnTo>
                  <a:lnTo>
                    <a:pt x="16773" y="148"/>
                  </a:lnTo>
                  <a:lnTo>
                    <a:pt x="16200" y="76"/>
                  </a:lnTo>
                  <a:lnTo>
                    <a:pt x="15547" y="0"/>
                  </a:lnTo>
                  <a:close/>
                </a:path>
              </a:pathLst>
            </a:custGeom>
            <a:grp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solidFill>
                  <a:schemeClr val="bg1"/>
                </a:solidFill>
                <a:latin typeface="Calibri"/>
                <a:cs typeface="Calibri"/>
              </a:endParaRPr>
            </a:p>
          </p:txBody>
        </p:sp>
        <p:sp>
          <p:nvSpPr>
            <p:cNvPr id="56" name="Shape 509"/>
            <p:cNvSpPr/>
            <p:nvPr/>
          </p:nvSpPr>
          <p:spPr>
            <a:xfrm>
              <a:off x="75030" y="21944"/>
              <a:ext cx="107198" cy="124044"/>
            </a:xfrm>
            <a:custGeom>
              <a:avLst/>
              <a:gdLst/>
              <a:ahLst/>
              <a:cxnLst>
                <a:cxn ang="0">
                  <a:pos x="wd2" y="hd2"/>
                </a:cxn>
                <a:cxn ang="5400000">
                  <a:pos x="wd2" y="hd2"/>
                </a:cxn>
                <a:cxn ang="10800000">
                  <a:pos x="wd2" y="hd2"/>
                </a:cxn>
                <a:cxn ang="16200000">
                  <a:pos x="wd2" y="hd2"/>
                </a:cxn>
              </a:cxnLst>
              <a:rect l="0" t="0" r="r" b="b"/>
              <a:pathLst>
                <a:path w="21600" h="21600" extrusionOk="0">
                  <a:moveTo>
                    <a:pt x="6582" y="0"/>
                  </a:moveTo>
                  <a:lnTo>
                    <a:pt x="5862" y="91"/>
                  </a:lnTo>
                  <a:lnTo>
                    <a:pt x="5142" y="269"/>
                  </a:lnTo>
                  <a:lnTo>
                    <a:pt x="4527" y="535"/>
                  </a:lnTo>
                  <a:lnTo>
                    <a:pt x="3807" y="801"/>
                  </a:lnTo>
                  <a:lnTo>
                    <a:pt x="3188" y="1157"/>
                  </a:lnTo>
                  <a:lnTo>
                    <a:pt x="2674" y="1514"/>
                  </a:lnTo>
                  <a:lnTo>
                    <a:pt x="1647" y="2402"/>
                  </a:lnTo>
                  <a:lnTo>
                    <a:pt x="1234" y="2933"/>
                  </a:lnTo>
                  <a:lnTo>
                    <a:pt x="825" y="3468"/>
                  </a:lnTo>
                  <a:lnTo>
                    <a:pt x="514" y="4000"/>
                  </a:lnTo>
                  <a:lnTo>
                    <a:pt x="312" y="4622"/>
                  </a:lnTo>
                  <a:lnTo>
                    <a:pt x="105" y="5335"/>
                  </a:lnTo>
                  <a:lnTo>
                    <a:pt x="0" y="5958"/>
                  </a:lnTo>
                  <a:lnTo>
                    <a:pt x="0" y="7290"/>
                  </a:lnTo>
                  <a:lnTo>
                    <a:pt x="105" y="7912"/>
                  </a:lnTo>
                  <a:lnTo>
                    <a:pt x="312" y="8534"/>
                  </a:lnTo>
                  <a:lnTo>
                    <a:pt x="619" y="9069"/>
                  </a:lnTo>
                  <a:lnTo>
                    <a:pt x="926" y="9692"/>
                  </a:lnTo>
                  <a:lnTo>
                    <a:pt x="1339" y="10136"/>
                  </a:lnTo>
                  <a:lnTo>
                    <a:pt x="1748" y="10667"/>
                  </a:lnTo>
                  <a:lnTo>
                    <a:pt x="2266" y="11111"/>
                  </a:lnTo>
                  <a:lnTo>
                    <a:pt x="2779" y="11555"/>
                  </a:lnTo>
                  <a:lnTo>
                    <a:pt x="3394" y="11912"/>
                  </a:lnTo>
                  <a:lnTo>
                    <a:pt x="4013" y="12269"/>
                  </a:lnTo>
                  <a:lnTo>
                    <a:pt x="4628" y="12534"/>
                  </a:lnTo>
                  <a:lnTo>
                    <a:pt x="5348" y="12713"/>
                  </a:lnTo>
                  <a:lnTo>
                    <a:pt x="6174" y="12891"/>
                  </a:lnTo>
                  <a:lnTo>
                    <a:pt x="7201" y="12978"/>
                  </a:lnTo>
                  <a:lnTo>
                    <a:pt x="8334" y="12978"/>
                  </a:lnTo>
                  <a:lnTo>
                    <a:pt x="9362" y="12800"/>
                  </a:lnTo>
                  <a:lnTo>
                    <a:pt x="10389" y="12534"/>
                  </a:lnTo>
                  <a:lnTo>
                    <a:pt x="18513" y="21600"/>
                  </a:lnTo>
                  <a:lnTo>
                    <a:pt x="19953" y="20534"/>
                  </a:lnTo>
                  <a:lnTo>
                    <a:pt x="21600" y="19558"/>
                  </a:lnTo>
                  <a:lnTo>
                    <a:pt x="13476" y="10401"/>
                  </a:lnTo>
                  <a:lnTo>
                    <a:pt x="13990" y="9779"/>
                  </a:lnTo>
                  <a:lnTo>
                    <a:pt x="14399" y="9157"/>
                  </a:lnTo>
                  <a:lnTo>
                    <a:pt x="14710" y="8447"/>
                  </a:lnTo>
                  <a:lnTo>
                    <a:pt x="14917" y="7646"/>
                  </a:lnTo>
                  <a:lnTo>
                    <a:pt x="15018" y="7024"/>
                  </a:lnTo>
                  <a:lnTo>
                    <a:pt x="15018" y="5692"/>
                  </a:lnTo>
                  <a:lnTo>
                    <a:pt x="14605" y="4447"/>
                  </a:lnTo>
                  <a:lnTo>
                    <a:pt x="14399" y="3912"/>
                  </a:lnTo>
                  <a:lnTo>
                    <a:pt x="14091" y="3290"/>
                  </a:lnTo>
                  <a:lnTo>
                    <a:pt x="13683" y="2759"/>
                  </a:lnTo>
                  <a:lnTo>
                    <a:pt x="13270" y="2311"/>
                  </a:lnTo>
                  <a:lnTo>
                    <a:pt x="12242" y="1423"/>
                  </a:lnTo>
                  <a:lnTo>
                    <a:pt x="11623" y="1070"/>
                  </a:lnTo>
                  <a:lnTo>
                    <a:pt x="11008" y="713"/>
                  </a:lnTo>
                  <a:lnTo>
                    <a:pt x="10288" y="448"/>
                  </a:lnTo>
                  <a:lnTo>
                    <a:pt x="8848" y="91"/>
                  </a:lnTo>
                  <a:lnTo>
                    <a:pt x="8128" y="0"/>
                  </a:lnTo>
                  <a:close/>
                </a:path>
              </a:pathLst>
            </a:custGeom>
            <a:grp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solidFill>
                  <a:schemeClr val="bg1"/>
                </a:solidFill>
                <a:latin typeface="Calibri"/>
                <a:cs typeface="Calibri"/>
              </a:endParaRPr>
            </a:p>
          </p:txBody>
        </p:sp>
        <p:sp>
          <p:nvSpPr>
            <p:cNvPr id="57" name="Shape 510"/>
            <p:cNvSpPr/>
            <p:nvPr/>
          </p:nvSpPr>
          <p:spPr>
            <a:xfrm>
              <a:off x="0" y="235835"/>
              <a:ext cx="150586" cy="91355"/>
            </a:xfrm>
            <a:custGeom>
              <a:avLst/>
              <a:gdLst/>
              <a:ahLst/>
              <a:cxnLst>
                <a:cxn ang="0">
                  <a:pos x="wd2" y="hd2"/>
                </a:cxn>
                <a:cxn ang="5400000">
                  <a:pos x="wd2" y="hd2"/>
                </a:cxn>
                <a:cxn ang="10800000">
                  <a:pos x="wd2" y="hd2"/>
                </a:cxn>
                <a:cxn ang="16200000">
                  <a:pos x="wd2" y="hd2"/>
                </a:cxn>
              </a:cxnLst>
              <a:rect l="0" t="0" r="r" b="b"/>
              <a:pathLst>
                <a:path w="21600" h="21600" extrusionOk="0">
                  <a:moveTo>
                    <a:pt x="20503" y="0"/>
                  </a:moveTo>
                  <a:lnTo>
                    <a:pt x="9665" y="7363"/>
                  </a:lnTo>
                  <a:lnTo>
                    <a:pt x="9300" y="6755"/>
                  </a:lnTo>
                  <a:lnTo>
                    <a:pt x="8568" y="5549"/>
                  </a:lnTo>
                  <a:lnTo>
                    <a:pt x="8055" y="5065"/>
                  </a:lnTo>
                  <a:lnTo>
                    <a:pt x="7615" y="4704"/>
                  </a:lnTo>
                  <a:lnTo>
                    <a:pt x="7102" y="4344"/>
                  </a:lnTo>
                  <a:lnTo>
                    <a:pt x="6589" y="4102"/>
                  </a:lnTo>
                  <a:lnTo>
                    <a:pt x="6077" y="3983"/>
                  </a:lnTo>
                  <a:lnTo>
                    <a:pt x="5564" y="3859"/>
                  </a:lnTo>
                  <a:lnTo>
                    <a:pt x="5051" y="3983"/>
                  </a:lnTo>
                  <a:lnTo>
                    <a:pt x="4539" y="3983"/>
                  </a:lnTo>
                  <a:lnTo>
                    <a:pt x="4026" y="4225"/>
                  </a:lnTo>
                  <a:lnTo>
                    <a:pt x="3514" y="4462"/>
                  </a:lnTo>
                  <a:lnTo>
                    <a:pt x="3076" y="4828"/>
                  </a:lnTo>
                  <a:lnTo>
                    <a:pt x="2635" y="5189"/>
                  </a:lnTo>
                  <a:lnTo>
                    <a:pt x="2197" y="5673"/>
                  </a:lnTo>
                  <a:lnTo>
                    <a:pt x="1757" y="6276"/>
                  </a:lnTo>
                  <a:lnTo>
                    <a:pt x="1025" y="7482"/>
                  </a:lnTo>
                  <a:lnTo>
                    <a:pt x="731" y="8327"/>
                  </a:lnTo>
                  <a:lnTo>
                    <a:pt x="513" y="9048"/>
                  </a:lnTo>
                  <a:lnTo>
                    <a:pt x="294" y="9893"/>
                  </a:lnTo>
                  <a:lnTo>
                    <a:pt x="147" y="10738"/>
                  </a:lnTo>
                  <a:lnTo>
                    <a:pt x="75" y="11583"/>
                  </a:lnTo>
                  <a:lnTo>
                    <a:pt x="0" y="12428"/>
                  </a:lnTo>
                  <a:lnTo>
                    <a:pt x="0" y="13273"/>
                  </a:lnTo>
                  <a:lnTo>
                    <a:pt x="75" y="14118"/>
                  </a:lnTo>
                  <a:lnTo>
                    <a:pt x="219" y="14963"/>
                  </a:lnTo>
                  <a:lnTo>
                    <a:pt x="366" y="15808"/>
                  </a:lnTo>
                  <a:lnTo>
                    <a:pt x="585" y="16535"/>
                  </a:lnTo>
                  <a:lnTo>
                    <a:pt x="806" y="17380"/>
                  </a:lnTo>
                  <a:lnTo>
                    <a:pt x="1097" y="17983"/>
                  </a:lnTo>
                  <a:lnTo>
                    <a:pt x="1391" y="18704"/>
                  </a:lnTo>
                  <a:lnTo>
                    <a:pt x="1832" y="19307"/>
                  </a:lnTo>
                  <a:lnTo>
                    <a:pt x="2197" y="19915"/>
                  </a:lnTo>
                  <a:lnTo>
                    <a:pt x="2710" y="20394"/>
                  </a:lnTo>
                  <a:lnTo>
                    <a:pt x="3148" y="20755"/>
                  </a:lnTo>
                  <a:lnTo>
                    <a:pt x="3660" y="21121"/>
                  </a:lnTo>
                  <a:lnTo>
                    <a:pt x="4173" y="21363"/>
                  </a:lnTo>
                  <a:lnTo>
                    <a:pt x="5198" y="21600"/>
                  </a:lnTo>
                  <a:lnTo>
                    <a:pt x="5711" y="21600"/>
                  </a:lnTo>
                  <a:lnTo>
                    <a:pt x="6224" y="21481"/>
                  </a:lnTo>
                  <a:lnTo>
                    <a:pt x="7249" y="20997"/>
                  </a:lnTo>
                  <a:lnTo>
                    <a:pt x="7690" y="20755"/>
                  </a:lnTo>
                  <a:lnTo>
                    <a:pt x="8127" y="20276"/>
                  </a:lnTo>
                  <a:lnTo>
                    <a:pt x="8568" y="19791"/>
                  </a:lnTo>
                  <a:lnTo>
                    <a:pt x="9006" y="19307"/>
                  </a:lnTo>
                  <a:lnTo>
                    <a:pt x="9371" y="18704"/>
                  </a:lnTo>
                  <a:lnTo>
                    <a:pt x="9737" y="17983"/>
                  </a:lnTo>
                  <a:lnTo>
                    <a:pt x="10031" y="17256"/>
                  </a:lnTo>
                  <a:lnTo>
                    <a:pt x="10397" y="15808"/>
                  </a:lnTo>
                  <a:lnTo>
                    <a:pt x="10616" y="14479"/>
                  </a:lnTo>
                  <a:lnTo>
                    <a:pt x="10763" y="13031"/>
                  </a:lnTo>
                  <a:lnTo>
                    <a:pt x="10691" y="11583"/>
                  </a:lnTo>
                  <a:lnTo>
                    <a:pt x="21600" y="4225"/>
                  </a:lnTo>
                  <a:lnTo>
                    <a:pt x="20940" y="2169"/>
                  </a:lnTo>
                  <a:lnTo>
                    <a:pt x="20503" y="0"/>
                  </a:lnTo>
                  <a:close/>
                </a:path>
              </a:pathLst>
            </a:custGeom>
            <a:grp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solidFill>
                  <a:schemeClr val="bg1"/>
                </a:solidFill>
                <a:latin typeface="Calibri"/>
                <a:cs typeface="Calibri"/>
              </a:endParaRPr>
            </a:p>
          </p:txBody>
        </p:sp>
        <p:sp>
          <p:nvSpPr>
            <p:cNvPr id="58" name="Shape 511"/>
            <p:cNvSpPr/>
            <p:nvPr/>
          </p:nvSpPr>
          <p:spPr>
            <a:xfrm>
              <a:off x="184274" y="299120"/>
              <a:ext cx="74532" cy="133741"/>
            </a:xfrm>
            <a:custGeom>
              <a:avLst/>
              <a:gdLst/>
              <a:ahLst/>
              <a:cxnLst>
                <a:cxn ang="0">
                  <a:pos x="wd2" y="hd2"/>
                </a:cxn>
                <a:cxn ang="5400000">
                  <a:pos x="wd2" y="hd2"/>
                </a:cxn>
                <a:cxn ang="10800000">
                  <a:pos x="wd2" y="hd2"/>
                </a:cxn>
                <a:cxn ang="16200000">
                  <a:pos x="wd2" y="hd2"/>
                </a:cxn>
              </a:cxnLst>
              <a:rect l="0" t="0" r="r" b="b"/>
              <a:pathLst>
                <a:path w="21600" h="21600" extrusionOk="0">
                  <a:moveTo>
                    <a:pt x="9025" y="0"/>
                  </a:moveTo>
                  <a:lnTo>
                    <a:pt x="8432" y="9647"/>
                  </a:lnTo>
                  <a:lnTo>
                    <a:pt x="7250" y="9813"/>
                  </a:lnTo>
                  <a:lnTo>
                    <a:pt x="6063" y="10140"/>
                  </a:lnTo>
                  <a:lnTo>
                    <a:pt x="4882" y="10471"/>
                  </a:lnTo>
                  <a:lnTo>
                    <a:pt x="3846" y="10883"/>
                  </a:lnTo>
                  <a:lnTo>
                    <a:pt x="2956" y="11295"/>
                  </a:lnTo>
                  <a:lnTo>
                    <a:pt x="2368" y="11791"/>
                  </a:lnTo>
                  <a:lnTo>
                    <a:pt x="1623" y="12284"/>
                  </a:lnTo>
                  <a:lnTo>
                    <a:pt x="1181" y="12780"/>
                  </a:lnTo>
                  <a:lnTo>
                    <a:pt x="739" y="13273"/>
                  </a:lnTo>
                  <a:lnTo>
                    <a:pt x="145" y="14427"/>
                  </a:lnTo>
                  <a:lnTo>
                    <a:pt x="0" y="15004"/>
                  </a:lnTo>
                  <a:lnTo>
                    <a:pt x="0" y="16159"/>
                  </a:lnTo>
                  <a:lnTo>
                    <a:pt x="145" y="16736"/>
                  </a:lnTo>
                  <a:lnTo>
                    <a:pt x="442" y="17313"/>
                  </a:lnTo>
                  <a:lnTo>
                    <a:pt x="739" y="17809"/>
                  </a:lnTo>
                  <a:lnTo>
                    <a:pt x="1181" y="18386"/>
                  </a:lnTo>
                  <a:lnTo>
                    <a:pt x="1775" y="18879"/>
                  </a:lnTo>
                  <a:lnTo>
                    <a:pt x="2514" y="19376"/>
                  </a:lnTo>
                  <a:lnTo>
                    <a:pt x="3253" y="19868"/>
                  </a:lnTo>
                  <a:lnTo>
                    <a:pt x="3992" y="20280"/>
                  </a:lnTo>
                  <a:lnTo>
                    <a:pt x="4882" y="20611"/>
                  </a:lnTo>
                  <a:lnTo>
                    <a:pt x="5766" y="20857"/>
                  </a:lnTo>
                  <a:lnTo>
                    <a:pt x="6802" y="21104"/>
                  </a:lnTo>
                  <a:lnTo>
                    <a:pt x="7693" y="21354"/>
                  </a:lnTo>
                  <a:lnTo>
                    <a:pt x="8728" y="21435"/>
                  </a:lnTo>
                  <a:lnTo>
                    <a:pt x="9764" y="21519"/>
                  </a:lnTo>
                  <a:lnTo>
                    <a:pt x="10800" y="21600"/>
                  </a:lnTo>
                  <a:lnTo>
                    <a:pt x="11836" y="21519"/>
                  </a:lnTo>
                  <a:lnTo>
                    <a:pt x="12872" y="21435"/>
                  </a:lnTo>
                  <a:lnTo>
                    <a:pt x="14943" y="21104"/>
                  </a:lnTo>
                  <a:lnTo>
                    <a:pt x="15827" y="20857"/>
                  </a:lnTo>
                  <a:lnTo>
                    <a:pt x="16863" y="20530"/>
                  </a:lnTo>
                  <a:lnTo>
                    <a:pt x="17754" y="20199"/>
                  </a:lnTo>
                  <a:lnTo>
                    <a:pt x="18493" y="19787"/>
                  </a:lnTo>
                  <a:lnTo>
                    <a:pt x="19232" y="19291"/>
                  </a:lnTo>
                  <a:lnTo>
                    <a:pt x="19819" y="18798"/>
                  </a:lnTo>
                  <a:lnTo>
                    <a:pt x="20413" y="18302"/>
                  </a:lnTo>
                  <a:lnTo>
                    <a:pt x="20855" y="17809"/>
                  </a:lnTo>
                  <a:lnTo>
                    <a:pt x="21449" y="16655"/>
                  </a:lnTo>
                  <a:lnTo>
                    <a:pt x="21600" y="16078"/>
                  </a:lnTo>
                  <a:lnTo>
                    <a:pt x="21600" y="14923"/>
                  </a:lnTo>
                  <a:lnTo>
                    <a:pt x="21449" y="14346"/>
                  </a:lnTo>
                  <a:lnTo>
                    <a:pt x="21152" y="13769"/>
                  </a:lnTo>
                  <a:lnTo>
                    <a:pt x="20710" y="13192"/>
                  </a:lnTo>
                  <a:lnTo>
                    <a:pt x="20267" y="12695"/>
                  </a:lnTo>
                  <a:lnTo>
                    <a:pt x="19819" y="12203"/>
                  </a:lnTo>
                  <a:lnTo>
                    <a:pt x="19080" y="11706"/>
                  </a:lnTo>
                  <a:lnTo>
                    <a:pt x="18044" y="11048"/>
                  </a:lnTo>
                  <a:lnTo>
                    <a:pt x="16718" y="10471"/>
                  </a:lnTo>
                  <a:lnTo>
                    <a:pt x="15385" y="10059"/>
                  </a:lnTo>
                  <a:lnTo>
                    <a:pt x="14053" y="9813"/>
                  </a:lnTo>
                  <a:lnTo>
                    <a:pt x="14646" y="84"/>
                  </a:lnTo>
                  <a:lnTo>
                    <a:pt x="12872" y="165"/>
                  </a:lnTo>
                  <a:lnTo>
                    <a:pt x="10945" y="84"/>
                  </a:lnTo>
                  <a:lnTo>
                    <a:pt x="9025" y="0"/>
                  </a:lnTo>
                  <a:close/>
                </a:path>
              </a:pathLst>
            </a:custGeom>
            <a:grp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solidFill>
                  <a:schemeClr val="bg1"/>
                </a:solidFill>
                <a:latin typeface="Calibri"/>
                <a:cs typeface="Calibri"/>
              </a:endParaRPr>
            </a:p>
          </p:txBody>
        </p:sp>
        <p:sp>
          <p:nvSpPr>
            <p:cNvPr id="59" name="Shape 512"/>
            <p:cNvSpPr/>
            <p:nvPr/>
          </p:nvSpPr>
          <p:spPr>
            <a:xfrm>
              <a:off x="315965" y="196522"/>
              <a:ext cx="135267" cy="75033"/>
            </a:xfrm>
            <a:custGeom>
              <a:avLst/>
              <a:gdLst/>
              <a:ahLst/>
              <a:cxnLst>
                <a:cxn ang="0">
                  <a:pos x="wd2" y="hd2"/>
                </a:cxn>
                <a:cxn ang="5400000">
                  <a:pos x="wd2" y="hd2"/>
                </a:cxn>
                <a:cxn ang="10800000">
                  <a:pos x="wd2" y="hd2"/>
                </a:cxn>
                <a:cxn ang="16200000">
                  <a:pos x="wd2" y="hd2"/>
                </a:cxn>
              </a:cxnLst>
              <a:rect l="0" t="0" r="r" b="b"/>
              <a:pathLst>
                <a:path w="21600" h="21600" extrusionOk="0">
                  <a:moveTo>
                    <a:pt x="15322" y="0"/>
                  </a:moveTo>
                  <a:lnTo>
                    <a:pt x="14755" y="150"/>
                  </a:lnTo>
                  <a:lnTo>
                    <a:pt x="14184" y="439"/>
                  </a:lnTo>
                  <a:lnTo>
                    <a:pt x="13613" y="734"/>
                  </a:lnTo>
                  <a:lnTo>
                    <a:pt x="12959" y="1179"/>
                  </a:lnTo>
                  <a:lnTo>
                    <a:pt x="12389" y="1763"/>
                  </a:lnTo>
                  <a:lnTo>
                    <a:pt x="11901" y="2353"/>
                  </a:lnTo>
                  <a:lnTo>
                    <a:pt x="11411" y="3087"/>
                  </a:lnTo>
                  <a:lnTo>
                    <a:pt x="11004" y="3971"/>
                  </a:lnTo>
                  <a:lnTo>
                    <a:pt x="10677" y="4849"/>
                  </a:lnTo>
                  <a:lnTo>
                    <a:pt x="10353" y="5734"/>
                  </a:lnTo>
                  <a:lnTo>
                    <a:pt x="10106" y="6763"/>
                  </a:lnTo>
                  <a:lnTo>
                    <a:pt x="327" y="4555"/>
                  </a:lnTo>
                  <a:lnTo>
                    <a:pt x="244" y="7346"/>
                  </a:lnTo>
                  <a:lnTo>
                    <a:pt x="0" y="9994"/>
                  </a:lnTo>
                  <a:lnTo>
                    <a:pt x="9699" y="12196"/>
                  </a:lnTo>
                  <a:lnTo>
                    <a:pt x="9782" y="13375"/>
                  </a:lnTo>
                  <a:lnTo>
                    <a:pt x="10026" y="14548"/>
                  </a:lnTo>
                  <a:lnTo>
                    <a:pt x="10269" y="15433"/>
                  </a:lnTo>
                  <a:lnTo>
                    <a:pt x="10516" y="16462"/>
                  </a:lnTo>
                  <a:lnTo>
                    <a:pt x="10840" y="17340"/>
                  </a:lnTo>
                  <a:lnTo>
                    <a:pt x="11654" y="18808"/>
                  </a:lnTo>
                  <a:lnTo>
                    <a:pt x="12065" y="19542"/>
                  </a:lnTo>
                  <a:lnTo>
                    <a:pt x="12552" y="20132"/>
                  </a:lnTo>
                  <a:lnTo>
                    <a:pt x="13043" y="20571"/>
                  </a:lnTo>
                  <a:lnTo>
                    <a:pt x="13613" y="21016"/>
                  </a:lnTo>
                  <a:lnTo>
                    <a:pt x="14184" y="21305"/>
                  </a:lnTo>
                  <a:lnTo>
                    <a:pt x="14755" y="21456"/>
                  </a:lnTo>
                  <a:lnTo>
                    <a:pt x="15322" y="21600"/>
                  </a:lnTo>
                  <a:lnTo>
                    <a:pt x="15893" y="21600"/>
                  </a:lnTo>
                  <a:lnTo>
                    <a:pt x="16464" y="21456"/>
                  </a:lnTo>
                  <a:lnTo>
                    <a:pt x="17034" y="21305"/>
                  </a:lnTo>
                  <a:lnTo>
                    <a:pt x="17605" y="20866"/>
                  </a:lnTo>
                  <a:lnTo>
                    <a:pt x="18176" y="20571"/>
                  </a:lnTo>
                  <a:lnTo>
                    <a:pt x="18746" y="19988"/>
                  </a:lnTo>
                  <a:lnTo>
                    <a:pt x="19237" y="19398"/>
                  </a:lnTo>
                  <a:lnTo>
                    <a:pt x="20459" y="17196"/>
                  </a:lnTo>
                  <a:lnTo>
                    <a:pt x="20702" y="16311"/>
                  </a:lnTo>
                  <a:lnTo>
                    <a:pt x="21029" y="15433"/>
                  </a:lnTo>
                  <a:lnTo>
                    <a:pt x="21356" y="13375"/>
                  </a:lnTo>
                  <a:lnTo>
                    <a:pt x="21520" y="12491"/>
                  </a:lnTo>
                  <a:lnTo>
                    <a:pt x="21600" y="11317"/>
                  </a:lnTo>
                  <a:lnTo>
                    <a:pt x="21600" y="10289"/>
                  </a:lnTo>
                  <a:lnTo>
                    <a:pt x="21520" y="9260"/>
                  </a:lnTo>
                  <a:lnTo>
                    <a:pt x="21436" y="8231"/>
                  </a:lnTo>
                  <a:lnTo>
                    <a:pt x="20949" y="6173"/>
                  </a:lnTo>
                  <a:lnTo>
                    <a:pt x="20702" y="5144"/>
                  </a:lnTo>
                  <a:lnTo>
                    <a:pt x="20378" y="4260"/>
                  </a:lnTo>
                  <a:lnTo>
                    <a:pt x="19971" y="3526"/>
                  </a:lnTo>
                  <a:lnTo>
                    <a:pt x="19561" y="2792"/>
                  </a:lnTo>
                  <a:lnTo>
                    <a:pt x="19154" y="2058"/>
                  </a:lnTo>
                  <a:lnTo>
                    <a:pt x="18666" y="1618"/>
                  </a:lnTo>
                  <a:lnTo>
                    <a:pt x="18176" y="1029"/>
                  </a:lnTo>
                  <a:lnTo>
                    <a:pt x="17034" y="439"/>
                  </a:lnTo>
                  <a:lnTo>
                    <a:pt x="16464" y="150"/>
                  </a:lnTo>
                  <a:lnTo>
                    <a:pt x="15893" y="150"/>
                  </a:lnTo>
                  <a:lnTo>
                    <a:pt x="15322" y="0"/>
                  </a:lnTo>
                  <a:close/>
                </a:path>
              </a:pathLst>
            </a:custGeom>
            <a:grp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solidFill>
                  <a:schemeClr val="bg1"/>
                </a:solidFill>
                <a:latin typeface="Calibri"/>
                <a:cs typeface="Calibri"/>
              </a:endParaRPr>
            </a:p>
          </p:txBody>
        </p:sp>
        <p:sp>
          <p:nvSpPr>
            <p:cNvPr id="60" name="Shape 513"/>
            <p:cNvSpPr/>
            <p:nvPr/>
          </p:nvSpPr>
          <p:spPr>
            <a:xfrm>
              <a:off x="149560" y="131189"/>
              <a:ext cx="158235" cy="158758"/>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lnTo>
                    <a:pt x="9686" y="68"/>
                  </a:lnTo>
                  <a:lnTo>
                    <a:pt x="8639" y="208"/>
                  </a:lnTo>
                  <a:lnTo>
                    <a:pt x="7595" y="486"/>
                  </a:lnTo>
                  <a:lnTo>
                    <a:pt x="6619" y="833"/>
                  </a:lnTo>
                  <a:lnTo>
                    <a:pt x="5643" y="1319"/>
                  </a:lnTo>
                  <a:lnTo>
                    <a:pt x="4739" y="1874"/>
                  </a:lnTo>
                  <a:lnTo>
                    <a:pt x="3971" y="2500"/>
                  </a:lnTo>
                  <a:lnTo>
                    <a:pt x="3204" y="3193"/>
                  </a:lnTo>
                  <a:lnTo>
                    <a:pt x="2508" y="3958"/>
                  </a:lnTo>
                  <a:lnTo>
                    <a:pt x="1880" y="4791"/>
                  </a:lnTo>
                  <a:lnTo>
                    <a:pt x="1324" y="5625"/>
                  </a:lnTo>
                  <a:lnTo>
                    <a:pt x="836" y="6597"/>
                  </a:lnTo>
                  <a:lnTo>
                    <a:pt x="488" y="7570"/>
                  </a:lnTo>
                  <a:lnTo>
                    <a:pt x="208" y="8610"/>
                  </a:lnTo>
                  <a:lnTo>
                    <a:pt x="68" y="9722"/>
                  </a:lnTo>
                  <a:lnTo>
                    <a:pt x="0" y="10766"/>
                  </a:lnTo>
                  <a:lnTo>
                    <a:pt x="68" y="11875"/>
                  </a:lnTo>
                  <a:lnTo>
                    <a:pt x="208" y="12987"/>
                  </a:lnTo>
                  <a:lnTo>
                    <a:pt x="488" y="14027"/>
                  </a:lnTo>
                  <a:lnTo>
                    <a:pt x="836" y="15000"/>
                  </a:lnTo>
                  <a:lnTo>
                    <a:pt x="1324" y="15904"/>
                  </a:lnTo>
                  <a:lnTo>
                    <a:pt x="1880" y="16806"/>
                  </a:lnTo>
                  <a:lnTo>
                    <a:pt x="2508" y="17639"/>
                  </a:lnTo>
                  <a:lnTo>
                    <a:pt x="3204" y="18404"/>
                  </a:lnTo>
                  <a:lnTo>
                    <a:pt x="3971" y="19098"/>
                  </a:lnTo>
                  <a:lnTo>
                    <a:pt x="4739" y="19723"/>
                  </a:lnTo>
                  <a:lnTo>
                    <a:pt x="5643" y="20281"/>
                  </a:lnTo>
                  <a:lnTo>
                    <a:pt x="6619" y="20696"/>
                  </a:lnTo>
                  <a:lnTo>
                    <a:pt x="7595" y="21114"/>
                  </a:lnTo>
                  <a:lnTo>
                    <a:pt x="8639" y="21321"/>
                  </a:lnTo>
                  <a:lnTo>
                    <a:pt x="9686" y="21529"/>
                  </a:lnTo>
                  <a:lnTo>
                    <a:pt x="10801" y="21600"/>
                  </a:lnTo>
                  <a:lnTo>
                    <a:pt x="11914" y="21529"/>
                  </a:lnTo>
                  <a:lnTo>
                    <a:pt x="13030" y="21321"/>
                  </a:lnTo>
                  <a:lnTo>
                    <a:pt x="14005" y="21114"/>
                  </a:lnTo>
                  <a:lnTo>
                    <a:pt x="15050" y="20696"/>
                  </a:lnTo>
                  <a:lnTo>
                    <a:pt x="15957" y="20281"/>
                  </a:lnTo>
                  <a:lnTo>
                    <a:pt x="16861" y="19723"/>
                  </a:lnTo>
                  <a:lnTo>
                    <a:pt x="17697" y="19098"/>
                  </a:lnTo>
                  <a:lnTo>
                    <a:pt x="18465" y="18404"/>
                  </a:lnTo>
                  <a:lnTo>
                    <a:pt x="19161" y="17639"/>
                  </a:lnTo>
                  <a:lnTo>
                    <a:pt x="19788" y="16806"/>
                  </a:lnTo>
                  <a:lnTo>
                    <a:pt x="20348" y="15904"/>
                  </a:lnTo>
                  <a:lnTo>
                    <a:pt x="20764" y="15000"/>
                  </a:lnTo>
                  <a:lnTo>
                    <a:pt x="21183" y="14027"/>
                  </a:lnTo>
                  <a:lnTo>
                    <a:pt x="21392" y="12987"/>
                  </a:lnTo>
                  <a:lnTo>
                    <a:pt x="21600" y="11875"/>
                  </a:lnTo>
                  <a:lnTo>
                    <a:pt x="21600" y="9722"/>
                  </a:lnTo>
                  <a:lnTo>
                    <a:pt x="21392" y="8610"/>
                  </a:lnTo>
                  <a:lnTo>
                    <a:pt x="21183" y="7570"/>
                  </a:lnTo>
                  <a:lnTo>
                    <a:pt x="20764" y="6597"/>
                  </a:lnTo>
                  <a:lnTo>
                    <a:pt x="20348" y="5625"/>
                  </a:lnTo>
                  <a:lnTo>
                    <a:pt x="19788" y="4791"/>
                  </a:lnTo>
                  <a:lnTo>
                    <a:pt x="19161" y="3958"/>
                  </a:lnTo>
                  <a:lnTo>
                    <a:pt x="18465" y="3193"/>
                  </a:lnTo>
                  <a:lnTo>
                    <a:pt x="17697" y="2500"/>
                  </a:lnTo>
                  <a:lnTo>
                    <a:pt x="16861" y="1874"/>
                  </a:lnTo>
                  <a:lnTo>
                    <a:pt x="15957" y="1319"/>
                  </a:lnTo>
                  <a:lnTo>
                    <a:pt x="15050" y="833"/>
                  </a:lnTo>
                  <a:lnTo>
                    <a:pt x="14005" y="486"/>
                  </a:lnTo>
                  <a:lnTo>
                    <a:pt x="13030" y="208"/>
                  </a:lnTo>
                  <a:lnTo>
                    <a:pt x="11914" y="68"/>
                  </a:lnTo>
                  <a:lnTo>
                    <a:pt x="10801" y="0"/>
                  </a:lnTo>
                  <a:close/>
                </a:path>
              </a:pathLst>
            </a:custGeom>
            <a:grp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solidFill>
                  <a:schemeClr val="bg1"/>
                </a:solidFill>
                <a:latin typeface="Calibri"/>
                <a:cs typeface="Calibri"/>
              </a:endParaRPr>
            </a:p>
          </p:txBody>
        </p:sp>
      </p:grpSp>
      <p:grpSp>
        <p:nvGrpSpPr>
          <p:cNvPr id="61" name="Group 428"/>
          <p:cNvGrpSpPr/>
          <p:nvPr/>
        </p:nvGrpSpPr>
        <p:grpSpPr>
          <a:xfrm>
            <a:off x="6066664" y="3090837"/>
            <a:ext cx="325247" cy="272566"/>
            <a:chOff x="-1" y="0"/>
            <a:chExt cx="359357" cy="301150"/>
          </a:xfrm>
        </p:grpSpPr>
        <p:sp>
          <p:nvSpPr>
            <p:cNvPr id="62" name="Shape 426"/>
            <p:cNvSpPr/>
            <p:nvPr/>
          </p:nvSpPr>
          <p:spPr>
            <a:xfrm>
              <a:off x="-2" y="0"/>
              <a:ext cx="359359" cy="141390"/>
            </a:xfrm>
            <a:custGeom>
              <a:avLst/>
              <a:gdLst/>
              <a:ahLst/>
              <a:cxnLst>
                <a:cxn ang="0">
                  <a:pos x="wd2" y="hd2"/>
                </a:cxn>
                <a:cxn ang="5400000">
                  <a:pos x="wd2" y="hd2"/>
                </a:cxn>
                <a:cxn ang="10800000">
                  <a:pos x="wd2" y="hd2"/>
                </a:cxn>
                <a:cxn ang="16200000">
                  <a:pos x="wd2" y="hd2"/>
                </a:cxn>
              </a:cxnLst>
              <a:rect l="0" t="0" r="r" b="b"/>
              <a:pathLst>
                <a:path w="21600" h="21600" extrusionOk="0">
                  <a:moveTo>
                    <a:pt x="12764" y="3119"/>
                  </a:moveTo>
                  <a:lnTo>
                    <a:pt x="12887" y="3196"/>
                  </a:lnTo>
                  <a:lnTo>
                    <a:pt x="13008" y="3273"/>
                  </a:lnTo>
                  <a:lnTo>
                    <a:pt x="13101" y="3429"/>
                  </a:lnTo>
                  <a:lnTo>
                    <a:pt x="13193" y="3586"/>
                  </a:lnTo>
                  <a:lnTo>
                    <a:pt x="13285" y="3819"/>
                  </a:lnTo>
                  <a:lnTo>
                    <a:pt x="13316" y="4132"/>
                  </a:lnTo>
                  <a:lnTo>
                    <a:pt x="13378" y="4365"/>
                  </a:lnTo>
                  <a:lnTo>
                    <a:pt x="13378" y="6003"/>
                  </a:lnTo>
                  <a:lnTo>
                    <a:pt x="8222" y="6003"/>
                  </a:lnTo>
                  <a:lnTo>
                    <a:pt x="8222" y="4365"/>
                  </a:lnTo>
                  <a:lnTo>
                    <a:pt x="8284" y="4132"/>
                  </a:lnTo>
                  <a:lnTo>
                    <a:pt x="8315" y="3819"/>
                  </a:lnTo>
                  <a:lnTo>
                    <a:pt x="8407" y="3586"/>
                  </a:lnTo>
                  <a:lnTo>
                    <a:pt x="8499" y="3429"/>
                  </a:lnTo>
                  <a:lnTo>
                    <a:pt x="8592" y="3273"/>
                  </a:lnTo>
                  <a:lnTo>
                    <a:pt x="8713" y="3196"/>
                  </a:lnTo>
                  <a:lnTo>
                    <a:pt x="8836" y="3119"/>
                  </a:lnTo>
                  <a:close/>
                  <a:moveTo>
                    <a:pt x="8836" y="0"/>
                  </a:moveTo>
                  <a:lnTo>
                    <a:pt x="8652" y="77"/>
                  </a:lnTo>
                  <a:lnTo>
                    <a:pt x="8468" y="156"/>
                  </a:lnTo>
                  <a:lnTo>
                    <a:pt x="8130" y="390"/>
                  </a:lnTo>
                  <a:lnTo>
                    <a:pt x="7794" y="856"/>
                  </a:lnTo>
                  <a:lnTo>
                    <a:pt x="7548" y="1402"/>
                  </a:lnTo>
                  <a:lnTo>
                    <a:pt x="7303" y="2104"/>
                  </a:lnTo>
                  <a:lnTo>
                    <a:pt x="7149" y="2883"/>
                  </a:lnTo>
                  <a:lnTo>
                    <a:pt x="7026" y="3742"/>
                  </a:lnTo>
                  <a:lnTo>
                    <a:pt x="6996" y="4211"/>
                  </a:lnTo>
                  <a:lnTo>
                    <a:pt x="6996" y="6003"/>
                  </a:lnTo>
                  <a:lnTo>
                    <a:pt x="491" y="6003"/>
                  </a:lnTo>
                  <a:lnTo>
                    <a:pt x="368" y="6082"/>
                  </a:lnTo>
                  <a:lnTo>
                    <a:pt x="276" y="6239"/>
                  </a:lnTo>
                  <a:lnTo>
                    <a:pt x="185" y="6472"/>
                  </a:lnTo>
                  <a:lnTo>
                    <a:pt x="92" y="6628"/>
                  </a:lnTo>
                  <a:lnTo>
                    <a:pt x="62" y="6938"/>
                  </a:lnTo>
                  <a:lnTo>
                    <a:pt x="0" y="7251"/>
                  </a:lnTo>
                  <a:lnTo>
                    <a:pt x="0" y="18481"/>
                  </a:lnTo>
                  <a:lnTo>
                    <a:pt x="30" y="19103"/>
                  </a:lnTo>
                  <a:lnTo>
                    <a:pt x="92" y="19649"/>
                  </a:lnTo>
                  <a:lnTo>
                    <a:pt x="215" y="20195"/>
                  </a:lnTo>
                  <a:lnTo>
                    <a:pt x="368" y="20664"/>
                  </a:lnTo>
                  <a:lnTo>
                    <a:pt x="553" y="21054"/>
                  </a:lnTo>
                  <a:lnTo>
                    <a:pt x="736" y="21367"/>
                  </a:lnTo>
                  <a:lnTo>
                    <a:pt x="982" y="21520"/>
                  </a:lnTo>
                  <a:lnTo>
                    <a:pt x="1227" y="21600"/>
                  </a:lnTo>
                  <a:lnTo>
                    <a:pt x="9726" y="21600"/>
                  </a:lnTo>
                  <a:lnTo>
                    <a:pt x="9726" y="19649"/>
                  </a:lnTo>
                  <a:lnTo>
                    <a:pt x="9757" y="19339"/>
                  </a:lnTo>
                  <a:lnTo>
                    <a:pt x="9787" y="19103"/>
                  </a:lnTo>
                  <a:lnTo>
                    <a:pt x="9849" y="18793"/>
                  </a:lnTo>
                  <a:lnTo>
                    <a:pt x="9911" y="18557"/>
                  </a:lnTo>
                  <a:lnTo>
                    <a:pt x="10002" y="18404"/>
                  </a:lnTo>
                  <a:lnTo>
                    <a:pt x="10125" y="18247"/>
                  </a:lnTo>
                  <a:lnTo>
                    <a:pt x="10217" y="18168"/>
                  </a:lnTo>
                  <a:lnTo>
                    <a:pt x="10340" y="18091"/>
                  </a:lnTo>
                  <a:lnTo>
                    <a:pt x="11260" y="18091"/>
                  </a:lnTo>
                  <a:lnTo>
                    <a:pt x="11383" y="18168"/>
                  </a:lnTo>
                  <a:lnTo>
                    <a:pt x="11475" y="18247"/>
                  </a:lnTo>
                  <a:lnTo>
                    <a:pt x="11598" y="18404"/>
                  </a:lnTo>
                  <a:lnTo>
                    <a:pt x="11689" y="18557"/>
                  </a:lnTo>
                  <a:lnTo>
                    <a:pt x="11751" y="18793"/>
                  </a:lnTo>
                  <a:lnTo>
                    <a:pt x="11813" y="19103"/>
                  </a:lnTo>
                  <a:lnTo>
                    <a:pt x="11843" y="19339"/>
                  </a:lnTo>
                  <a:lnTo>
                    <a:pt x="11874" y="19649"/>
                  </a:lnTo>
                  <a:lnTo>
                    <a:pt x="11874" y="21600"/>
                  </a:lnTo>
                  <a:lnTo>
                    <a:pt x="20373" y="21600"/>
                  </a:lnTo>
                  <a:lnTo>
                    <a:pt x="20618" y="21520"/>
                  </a:lnTo>
                  <a:lnTo>
                    <a:pt x="20864" y="21367"/>
                  </a:lnTo>
                  <a:lnTo>
                    <a:pt x="21047" y="21054"/>
                  </a:lnTo>
                  <a:lnTo>
                    <a:pt x="21232" y="20664"/>
                  </a:lnTo>
                  <a:lnTo>
                    <a:pt x="21385" y="20195"/>
                  </a:lnTo>
                  <a:lnTo>
                    <a:pt x="21508" y="19649"/>
                  </a:lnTo>
                  <a:lnTo>
                    <a:pt x="21569" y="19103"/>
                  </a:lnTo>
                  <a:lnTo>
                    <a:pt x="21600" y="18481"/>
                  </a:lnTo>
                  <a:lnTo>
                    <a:pt x="21600" y="7251"/>
                  </a:lnTo>
                  <a:lnTo>
                    <a:pt x="21538" y="6938"/>
                  </a:lnTo>
                  <a:lnTo>
                    <a:pt x="21508" y="6628"/>
                  </a:lnTo>
                  <a:lnTo>
                    <a:pt x="21415" y="6472"/>
                  </a:lnTo>
                  <a:lnTo>
                    <a:pt x="21324" y="6239"/>
                  </a:lnTo>
                  <a:lnTo>
                    <a:pt x="21232" y="6082"/>
                  </a:lnTo>
                  <a:lnTo>
                    <a:pt x="21109" y="6003"/>
                  </a:lnTo>
                  <a:lnTo>
                    <a:pt x="14604" y="6003"/>
                  </a:lnTo>
                  <a:lnTo>
                    <a:pt x="14604" y="4211"/>
                  </a:lnTo>
                  <a:lnTo>
                    <a:pt x="14574" y="3742"/>
                  </a:lnTo>
                  <a:lnTo>
                    <a:pt x="14451" y="2883"/>
                  </a:lnTo>
                  <a:lnTo>
                    <a:pt x="14297" y="2104"/>
                  </a:lnTo>
                  <a:lnTo>
                    <a:pt x="14052" y="1402"/>
                  </a:lnTo>
                  <a:lnTo>
                    <a:pt x="13806" y="856"/>
                  </a:lnTo>
                  <a:lnTo>
                    <a:pt x="13470" y="390"/>
                  </a:lnTo>
                  <a:lnTo>
                    <a:pt x="13132" y="156"/>
                  </a:lnTo>
                  <a:lnTo>
                    <a:pt x="12948" y="77"/>
                  </a:lnTo>
                  <a:lnTo>
                    <a:pt x="12764" y="0"/>
                  </a:lnTo>
                  <a:close/>
                </a:path>
              </a:pathLst>
            </a:custGeom>
            <a:no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latin typeface="Calibri"/>
                <a:cs typeface="Calibri"/>
              </a:endParaRPr>
            </a:p>
          </p:txBody>
        </p:sp>
        <p:sp>
          <p:nvSpPr>
            <p:cNvPr id="63" name="Shape 427"/>
            <p:cNvSpPr/>
            <p:nvPr/>
          </p:nvSpPr>
          <p:spPr>
            <a:xfrm>
              <a:off x="-2" y="143437"/>
              <a:ext cx="359359" cy="1577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484"/>
                  </a:lnTo>
                  <a:lnTo>
                    <a:pt x="62" y="20693"/>
                  </a:lnTo>
                  <a:lnTo>
                    <a:pt x="92" y="20970"/>
                  </a:lnTo>
                  <a:lnTo>
                    <a:pt x="185" y="21182"/>
                  </a:lnTo>
                  <a:lnTo>
                    <a:pt x="276" y="21322"/>
                  </a:lnTo>
                  <a:lnTo>
                    <a:pt x="368" y="21460"/>
                  </a:lnTo>
                  <a:lnTo>
                    <a:pt x="491" y="21531"/>
                  </a:lnTo>
                  <a:lnTo>
                    <a:pt x="614" y="21600"/>
                  </a:lnTo>
                  <a:lnTo>
                    <a:pt x="20986" y="21600"/>
                  </a:lnTo>
                  <a:lnTo>
                    <a:pt x="21109" y="21531"/>
                  </a:lnTo>
                  <a:lnTo>
                    <a:pt x="21232" y="21460"/>
                  </a:lnTo>
                  <a:lnTo>
                    <a:pt x="21324" y="21322"/>
                  </a:lnTo>
                  <a:lnTo>
                    <a:pt x="21415" y="21182"/>
                  </a:lnTo>
                  <a:lnTo>
                    <a:pt x="21508" y="20970"/>
                  </a:lnTo>
                  <a:lnTo>
                    <a:pt x="21538" y="20693"/>
                  </a:lnTo>
                  <a:lnTo>
                    <a:pt x="21600" y="20484"/>
                  </a:lnTo>
                  <a:lnTo>
                    <a:pt x="21600" y="0"/>
                  </a:lnTo>
                  <a:lnTo>
                    <a:pt x="21324" y="489"/>
                  </a:lnTo>
                  <a:lnTo>
                    <a:pt x="21047" y="839"/>
                  </a:lnTo>
                  <a:lnTo>
                    <a:pt x="20711" y="1048"/>
                  </a:lnTo>
                  <a:lnTo>
                    <a:pt x="20373" y="1116"/>
                  </a:lnTo>
                  <a:lnTo>
                    <a:pt x="11874" y="1116"/>
                  </a:lnTo>
                  <a:lnTo>
                    <a:pt x="11874" y="2445"/>
                  </a:lnTo>
                  <a:lnTo>
                    <a:pt x="11843" y="2725"/>
                  </a:lnTo>
                  <a:lnTo>
                    <a:pt x="11813" y="3006"/>
                  </a:lnTo>
                  <a:lnTo>
                    <a:pt x="11751" y="3283"/>
                  </a:lnTo>
                  <a:lnTo>
                    <a:pt x="11689" y="3423"/>
                  </a:lnTo>
                  <a:lnTo>
                    <a:pt x="11598" y="3635"/>
                  </a:lnTo>
                  <a:lnTo>
                    <a:pt x="11475" y="3773"/>
                  </a:lnTo>
                  <a:lnTo>
                    <a:pt x="11383" y="3844"/>
                  </a:lnTo>
                  <a:lnTo>
                    <a:pt x="10217" y="3844"/>
                  </a:lnTo>
                  <a:lnTo>
                    <a:pt x="10125" y="3773"/>
                  </a:lnTo>
                  <a:lnTo>
                    <a:pt x="10002" y="3635"/>
                  </a:lnTo>
                  <a:lnTo>
                    <a:pt x="9911" y="3423"/>
                  </a:lnTo>
                  <a:lnTo>
                    <a:pt x="9849" y="3283"/>
                  </a:lnTo>
                  <a:lnTo>
                    <a:pt x="9787" y="3006"/>
                  </a:lnTo>
                  <a:lnTo>
                    <a:pt x="9757" y="2725"/>
                  </a:lnTo>
                  <a:lnTo>
                    <a:pt x="9726" y="2445"/>
                  </a:lnTo>
                  <a:lnTo>
                    <a:pt x="9726" y="1116"/>
                  </a:lnTo>
                  <a:lnTo>
                    <a:pt x="1227" y="1116"/>
                  </a:lnTo>
                  <a:lnTo>
                    <a:pt x="889" y="1048"/>
                  </a:lnTo>
                  <a:lnTo>
                    <a:pt x="553" y="839"/>
                  </a:lnTo>
                  <a:lnTo>
                    <a:pt x="276" y="489"/>
                  </a:lnTo>
                  <a:lnTo>
                    <a:pt x="0" y="0"/>
                  </a:lnTo>
                  <a:close/>
                </a:path>
              </a:pathLst>
            </a:custGeom>
            <a:noFill/>
            <a:ln w="9525" cap="flat">
              <a:solidFill>
                <a:srgbClr val="FFFFFF"/>
              </a:solidFill>
              <a:prstDash val="solid"/>
              <a:round/>
            </a:ln>
            <a:effectLst/>
          </p:spPr>
          <p:txBody>
            <a:bodyPr wrap="square" lIns="45718" tIns="45718" rIns="45718" bIns="45718" numCol="1" anchor="ctr">
              <a:noAutofit/>
            </a:bodyPr>
            <a:lstStyle/>
            <a:p>
              <a:pPr>
                <a:defRPr>
                  <a:solidFill>
                    <a:srgbClr val="000000"/>
                  </a:solidFill>
                  <a:latin typeface="Calibri"/>
                  <a:ea typeface="Calibri"/>
                  <a:cs typeface="Calibri"/>
                  <a:sym typeface="Calibri"/>
                </a:defRPr>
              </a:pPr>
              <a:endParaRPr dirty="0">
                <a:latin typeface="Calibri"/>
                <a:cs typeface="Calibri"/>
              </a:endParaRPr>
            </a:p>
          </p:txBody>
        </p:sp>
      </p:grpSp>
    </p:spTree>
    <p:extLst>
      <p:ext uri="{BB962C8B-B14F-4D97-AF65-F5344CB8AC3E}">
        <p14:creationId xmlns:p14="http://schemas.microsoft.com/office/powerpoint/2010/main" val="389762099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 Studio 10.1 Berlin </a:t>
            </a:r>
            <a:r>
              <a:rPr lang="en-US" baseline="0" dirty="0" smtClean="0">
                <a:latin typeface="Calibri" panose="020F0502020204030204" pitchFamily="34" charset="0"/>
              </a:rPr>
              <a:t>editions</a:t>
            </a:r>
            <a:endParaRPr lang="en-US" baseline="0" dirty="0">
              <a:latin typeface="Calibri" panose="020F0502020204030204" pitchFamily="34" charset="0"/>
            </a:endParaRPr>
          </a:p>
        </p:txBody>
      </p:sp>
      <p:sp>
        <p:nvSpPr>
          <p:cNvPr id="3" name="Text Placeholder 2"/>
          <p:cNvSpPr>
            <a:spLocks noGrp="1"/>
          </p:cNvSpPr>
          <p:nvPr>
            <p:ph type="body" idx="1"/>
          </p:nvPr>
        </p:nvSpPr>
        <p:spPr>
          <a:xfrm>
            <a:off x="334851" y="1200151"/>
            <a:ext cx="2930049" cy="3615690"/>
          </a:xfrm>
        </p:spPr>
        <p:txBody>
          <a:bodyPr>
            <a:normAutofit/>
          </a:bodyPr>
          <a:lstStyle/>
          <a:p>
            <a:r>
              <a:rPr lang="en-US" sz="2400" b="1" baseline="0" dirty="0" smtClean="0">
                <a:latin typeface="Calibri" panose="020F0502020204030204" pitchFamily="34" charset="0"/>
              </a:rPr>
              <a:t>RAD Studio</a:t>
            </a:r>
          </a:p>
          <a:p>
            <a:endParaRPr lang="en-US" sz="1800" baseline="0" dirty="0" smtClean="0">
              <a:latin typeface="Calibri" panose="020F0502020204030204" pitchFamily="34" charset="0"/>
            </a:endParaRPr>
          </a:p>
          <a:p>
            <a:endParaRPr lang="en-US" sz="1800" baseline="0" dirty="0">
              <a:latin typeface="Calibri" panose="020F0502020204030204" pitchFamily="34" charset="0"/>
            </a:endParaRPr>
          </a:p>
          <a:p>
            <a:r>
              <a:rPr lang="en-US" sz="2000" baseline="0" dirty="0" smtClean="0">
                <a:latin typeface="Calibri" panose="020F0502020204030204" pitchFamily="34" charset="0"/>
              </a:rPr>
              <a:t>Professional</a:t>
            </a:r>
          </a:p>
          <a:p>
            <a:pPr lvl="1"/>
            <a:r>
              <a:rPr lang="en-US" sz="2000" baseline="0" dirty="0" smtClean="0">
                <a:latin typeface="Calibri" panose="020F0502020204030204" pitchFamily="34" charset="0"/>
              </a:rPr>
              <a:t>FireDAC AddOn</a:t>
            </a:r>
          </a:p>
          <a:p>
            <a:pPr lvl="1"/>
            <a:endParaRPr lang="en-US" sz="2000" baseline="0" dirty="0">
              <a:latin typeface="Calibri" panose="020F0502020204030204" pitchFamily="34" charset="0"/>
            </a:endParaRPr>
          </a:p>
          <a:p>
            <a:r>
              <a:rPr lang="en-US" sz="2000" baseline="0" dirty="0" smtClean="0">
                <a:latin typeface="Calibri" panose="020F0502020204030204" pitchFamily="34" charset="0"/>
              </a:rPr>
              <a:t>Enterprise</a:t>
            </a:r>
            <a:endParaRPr lang="en-US" sz="2000" baseline="0" dirty="0">
              <a:latin typeface="Calibri" panose="020F0502020204030204" pitchFamily="34" charset="0"/>
            </a:endParaRPr>
          </a:p>
          <a:p>
            <a:r>
              <a:rPr lang="en-US" sz="2000" baseline="0" dirty="0" smtClean="0">
                <a:latin typeface="Calibri" panose="020F0502020204030204" pitchFamily="34" charset="0"/>
              </a:rPr>
              <a:t>Architect</a:t>
            </a:r>
          </a:p>
          <a:p>
            <a:pPr marL="347662" lvl="1" indent="0">
              <a:buNone/>
            </a:pPr>
            <a:r>
              <a:rPr lang="en-US" sz="1800" baseline="0" dirty="0" smtClean="0">
                <a:latin typeface="Calibri" panose="020F0502020204030204" pitchFamily="34" charset="0"/>
              </a:rPr>
              <a:t>(Embeds Ultimate)</a:t>
            </a:r>
            <a:endParaRPr lang="en-US" sz="1800" baseline="0" dirty="0">
              <a:latin typeface="Calibri" panose="020F0502020204030204" pitchFamily="34" charset="0"/>
            </a:endParaRPr>
          </a:p>
        </p:txBody>
      </p:sp>
      <p:sp>
        <p:nvSpPr>
          <p:cNvPr id="5" name="Text Placeholder 4"/>
          <p:cNvSpPr>
            <a:spLocks noGrp="1"/>
          </p:cNvSpPr>
          <p:nvPr>
            <p:ph type="body" idx="4294967295"/>
          </p:nvPr>
        </p:nvSpPr>
        <p:spPr>
          <a:xfrm>
            <a:off x="6035412" y="1200149"/>
            <a:ext cx="2678904" cy="3307455"/>
          </a:xfrm>
        </p:spPr>
        <p:txBody>
          <a:bodyPr>
            <a:normAutofit/>
          </a:bodyPr>
          <a:lstStyle/>
          <a:p>
            <a:r>
              <a:rPr lang="en-US" b="1" baseline="0" dirty="0" smtClean="0">
                <a:latin typeface="Calibri" panose="020F0502020204030204" pitchFamily="34" charset="0"/>
              </a:rPr>
              <a:t>C++Builder</a:t>
            </a:r>
          </a:p>
          <a:p>
            <a:endParaRPr lang="en-US" sz="1900" baseline="0" dirty="0">
              <a:latin typeface="Calibri" panose="020F0502020204030204" pitchFamily="34" charset="0"/>
            </a:endParaRPr>
          </a:p>
          <a:p>
            <a:r>
              <a:rPr lang="en-US" sz="2000" baseline="0" dirty="0" smtClean="0">
                <a:latin typeface="Calibri" panose="020F0502020204030204" pitchFamily="34" charset="0"/>
              </a:rPr>
              <a:t>Starter</a:t>
            </a:r>
            <a:endParaRPr lang="en-US" sz="2000" baseline="0" dirty="0">
              <a:latin typeface="Calibri" panose="020F0502020204030204" pitchFamily="34" charset="0"/>
            </a:endParaRPr>
          </a:p>
          <a:p>
            <a:r>
              <a:rPr lang="en-US" sz="2000" baseline="0" dirty="0">
                <a:latin typeface="Calibri" panose="020F0502020204030204" pitchFamily="34" charset="0"/>
              </a:rPr>
              <a:t>Professional</a:t>
            </a:r>
          </a:p>
          <a:p>
            <a:pPr lvl="1"/>
            <a:r>
              <a:rPr lang="en-US" sz="2000" baseline="0" dirty="0">
                <a:latin typeface="Calibri" panose="020F0502020204030204" pitchFamily="34" charset="0"/>
              </a:rPr>
              <a:t>FireDAC AddOn</a:t>
            </a:r>
          </a:p>
          <a:p>
            <a:pPr lvl="1"/>
            <a:r>
              <a:rPr lang="en-US" sz="2000" baseline="0" dirty="0">
                <a:latin typeface="Calibri" panose="020F0502020204030204" pitchFamily="34" charset="0"/>
              </a:rPr>
              <a:t>Mobile </a:t>
            </a:r>
            <a:r>
              <a:rPr lang="en-US" sz="2000" baseline="0" dirty="0" smtClean="0">
                <a:latin typeface="Calibri" panose="020F0502020204030204" pitchFamily="34" charset="0"/>
              </a:rPr>
              <a:t>AddOn</a:t>
            </a:r>
            <a:endParaRPr lang="en-US" sz="2000" baseline="0" dirty="0">
              <a:latin typeface="Calibri" panose="020F0502020204030204" pitchFamily="34" charset="0"/>
            </a:endParaRPr>
          </a:p>
          <a:p>
            <a:r>
              <a:rPr lang="en-US" sz="2000" baseline="0" dirty="0" smtClean="0">
                <a:latin typeface="Calibri" panose="020F0502020204030204" pitchFamily="34" charset="0"/>
              </a:rPr>
              <a:t>Enterprise</a:t>
            </a:r>
            <a:endParaRPr lang="en-US" sz="2000" baseline="0" dirty="0">
              <a:latin typeface="Calibri" panose="020F0502020204030204" pitchFamily="34" charset="0"/>
            </a:endParaRPr>
          </a:p>
          <a:p>
            <a:r>
              <a:rPr lang="en-US" sz="2000" baseline="0" dirty="0">
                <a:latin typeface="Calibri" panose="020F0502020204030204" pitchFamily="34" charset="0"/>
              </a:rPr>
              <a:t>Architect</a:t>
            </a:r>
          </a:p>
          <a:p>
            <a:pPr marL="347662" lvl="1" indent="0">
              <a:buNone/>
            </a:pPr>
            <a:r>
              <a:rPr lang="en-US" sz="1800" baseline="0" dirty="0" smtClean="0">
                <a:latin typeface="Calibri" panose="020F0502020204030204" pitchFamily="34" charset="0"/>
              </a:rPr>
              <a:t>(Embeds Ultimate)</a:t>
            </a:r>
            <a:endParaRPr lang="en-US" sz="1800" baseline="0" dirty="0">
              <a:latin typeface="Calibri" panose="020F0502020204030204" pitchFamily="34" charset="0"/>
            </a:endParaRPr>
          </a:p>
          <a:p>
            <a:endParaRPr lang="en-US" baseline="0" dirty="0">
              <a:latin typeface="Calibri" panose="020F0502020204030204" pitchFamily="34" charset="0"/>
            </a:endParaRPr>
          </a:p>
        </p:txBody>
      </p:sp>
      <p:sp>
        <p:nvSpPr>
          <p:cNvPr id="6" name="Slide Number Placeholder 5"/>
          <p:cNvSpPr>
            <a:spLocks noGrp="1"/>
          </p:cNvSpPr>
          <p:nvPr>
            <p:ph type="sldNum" sz="quarter" idx="2"/>
          </p:nvPr>
        </p:nvSpPr>
        <p:spPr>
          <a:xfrm>
            <a:off x="8739964" y="4911029"/>
            <a:ext cx="207745" cy="230828"/>
          </a:xfrm>
        </p:spPr>
        <p:txBody>
          <a:bodyPr/>
          <a:lstStyle/>
          <a:p>
            <a:r>
              <a:rPr lang="en-US" dirty="0"/>
              <a:t>6</a:t>
            </a:r>
            <a:r>
              <a:rPr lang="en-US" dirty="0" smtClean="0"/>
              <a:t>8</a:t>
            </a:r>
            <a:endParaRPr lang="en-US" dirty="0"/>
          </a:p>
        </p:txBody>
      </p:sp>
      <p:sp>
        <p:nvSpPr>
          <p:cNvPr id="7" name="Text Placeholder 4"/>
          <p:cNvSpPr>
            <a:spLocks noGrp="1"/>
          </p:cNvSpPr>
          <p:nvPr>
            <p:ph type="body" idx="4294967295"/>
          </p:nvPr>
        </p:nvSpPr>
        <p:spPr>
          <a:xfrm>
            <a:off x="3031132" y="1200149"/>
            <a:ext cx="2678904" cy="3307455"/>
          </a:xfrm>
        </p:spPr>
        <p:txBody>
          <a:bodyPr>
            <a:normAutofit/>
          </a:bodyPr>
          <a:lstStyle/>
          <a:p>
            <a:r>
              <a:rPr lang="en-US" b="1" baseline="0" dirty="0" smtClean="0">
                <a:latin typeface="Calibri" panose="020F0502020204030204" pitchFamily="34" charset="0"/>
              </a:rPr>
              <a:t>Delphi</a:t>
            </a:r>
          </a:p>
          <a:p>
            <a:endParaRPr lang="en-US" sz="1900" baseline="0" dirty="0">
              <a:latin typeface="Calibri" panose="020F0502020204030204" pitchFamily="34" charset="0"/>
            </a:endParaRPr>
          </a:p>
          <a:p>
            <a:r>
              <a:rPr lang="en-US" sz="2000" baseline="0" dirty="0" smtClean="0">
                <a:latin typeface="Calibri" panose="020F0502020204030204" pitchFamily="34" charset="0"/>
              </a:rPr>
              <a:t>Starter</a:t>
            </a:r>
            <a:endParaRPr lang="en-US" sz="2000" baseline="0" dirty="0">
              <a:latin typeface="Calibri" panose="020F0502020204030204" pitchFamily="34" charset="0"/>
            </a:endParaRPr>
          </a:p>
          <a:p>
            <a:r>
              <a:rPr lang="en-US" sz="2000" baseline="0" dirty="0">
                <a:latin typeface="Calibri" panose="020F0502020204030204" pitchFamily="34" charset="0"/>
              </a:rPr>
              <a:t>Professional</a:t>
            </a:r>
          </a:p>
          <a:p>
            <a:pPr lvl="1"/>
            <a:r>
              <a:rPr lang="en-US" sz="2000" baseline="0" dirty="0">
                <a:latin typeface="Calibri" panose="020F0502020204030204" pitchFamily="34" charset="0"/>
              </a:rPr>
              <a:t>FireDAC AddOn</a:t>
            </a:r>
          </a:p>
          <a:p>
            <a:pPr lvl="1"/>
            <a:r>
              <a:rPr lang="en-US" sz="2000" baseline="0" dirty="0">
                <a:latin typeface="Calibri" panose="020F0502020204030204" pitchFamily="34" charset="0"/>
              </a:rPr>
              <a:t>Mobile </a:t>
            </a:r>
            <a:r>
              <a:rPr lang="en-US" sz="2000" baseline="0" dirty="0" smtClean="0">
                <a:latin typeface="Calibri" panose="020F0502020204030204" pitchFamily="34" charset="0"/>
              </a:rPr>
              <a:t>AddOn</a:t>
            </a:r>
            <a:endParaRPr lang="en-US" sz="2000" baseline="0" dirty="0">
              <a:latin typeface="Calibri" panose="020F0502020204030204" pitchFamily="34" charset="0"/>
            </a:endParaRPr>
          </a:p>
          <a:p>
            <a:r>
              <a:rPr lang="en-US" sz="2000" baseline="0" dirty="0" smtClean="0">
                <a:latin typeface="Calibri" panose="020F0502020204030204" pitchFamily="34" charset="0"/>
              </a:rPr>
              <a:t>Enterprise</a:t>
            </a:r>
            <a:endParaRPr lang="en-US" sz="2000" baseline="0" dirty="0">
              <a:latin typeface="Calibri" panose="020F0502020204030204" pitchFamily="34" charset="0"/>
            </a:endParaRPr>
          </a:p>
          <a:p>
            <a:r>
              <a:rPr lang="en-US" sz="2000" baseline="0" dirty="0">
                <a:latin typeface="Calibri" panose="020F0502020204030204" pitchFamily="34" charset="0"/>
              </a:rPr>
              <a:t>Architect</a:t>
            </a:r>
          </a:p>
          <a:p>
            <a:pPr marL="347662" lvl="1" indent="0">
              <a:buNone/>
            </a:pPr>
            <a:r>
              <a:rPr lang="en-US" sz="1800" baseline="0" dirty="0" smtClean="0">
                <a:latin typeface="Calibri" panose="020F0502020204030204" pitchFamily="34" charset="0"/>
              </a:rPr>
              <a:t>(Embeds Ultimate)</a:t>
            </a:r>
            <a:endParaRPr lang="en-US" sz="2000" baseline="0" dirty="0">
              <a:latin typeface="Calibri" panose="020F0502020204030204" pitchFamily="34" charset="0"/>
            </a:endParaRPr>
          </a:p>
          <a:p>
            <a:endParaRPr lang="en-US" baseline="0" dirty="0">
              <a:latin typeface="Calibri" panose="020F0502020204030204" pitchFamily="34" charset="0"/>
            </a:endParaRPr>
          </a:p>
        </p:txBody>
      </p:sp>
    </p:spTree>
    <p:extLst>
      <p:ext uri="{BB962C8B-B14F-4D97-AF65-F5344CB8AC3E}">
        <p14:creationId xmlns:p14="http://schemas.microsoft.com/office/powerpoint/2010/main" val="249356260"/>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Update subscription is included</a:t>
            </a:r>
            <a:endParaRPr lang="en-US" baseline="0" dirty="0">
              <a:latin typeface="Calibri" panose="020F0502020204030204" pitchFamily="34" charset="0"/>
            </a:endParaRPr>
          </a:p>
        </p:txBody>
      </p:sp>
      <p:sp>
        <p:nvSpPr>
          <p:cNvPr id="3" name="Text Placeholder 2"/>
          <p:cNvSpPr>
            <a:spLocks noGrp="1"/>
          </p:cNvSpPr>
          <p:nvPr>
            <p:ph type="body" idx="1"/>
          </p:nvPr>
        </p:nvSpPr>
        <p:spPr>
          <a:xfrm>
            <a:off x="465992" y="1021555"/>
            <a:ext cx="8285102" cy="3743325"/>
          </a:xfrm>
        </p:spPr>
        <p:txBody>
          <a:bodyPr>
            <a:normAutofit/>
          </a:bodyPr>
          <a:lstStyle/>
          <a:p>
            <a:r>
              <a:rPr lang="en-US"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Update Subscription Benefits</a:t>
            </a:r>
          </a:p>
          <a:p>
            <a:pPr lvl="1"/>
            <a:r>
              <a:rPr lang="en-US" sz="20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Instant </a:t>
            </a:r>
            <a:r>
              <a:rPr lang="en-US" sz="2000" dirty="0">
                <a:solidFill>
                  <a:schemeClr val="tx1"/>
                </a:solidFill>
                <a:latin typeface="Calibri" panose="020F0502020204030204" pitchFamily="34" charset="0"/>
                <a:ea typeface="Calibri" panose="020F0502020204030204" pitchFamily="34" charset="0"/>
                <a:cs typeface="Times New Roman" panose="02020603050405020304" pitchFamily="18" charset="0"/>
              </a:rPr>
              <a:t>access to the latest </a:t>
            </a:r>
            <a:r>
              <a:rPr lang="en-US" sz="20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RAD </a:t>
            </a:r>
            <a:r>
              <a:rPr lang="en-US" sz="2000" dirty="0">
                <a:solidFill>
                  <a:schemeClr val="tx1"/>
                </a:solidFill>
                <a:latin typeface="Calibri" panose="020F0502020204030204" pitchFamily="34" charset="0"/>
                <a:ea typeface="Calibri" panose="020F0502020204030204" pitchFamily="34" charset="0"/>
                <a:cs typeface="Times New Roman" panose="02020603050405020304" pitchFamily="18" charset="0"/>
              </a:rPr>
              <a:t>Studio, C++</a:t>
            </a:r>
            <a:r>
              <a:rPr lang="en-US" sz="20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Builder, Delphi</a:t>
            </a:r>
          </a:p>
          <a:p>
            <a:pPr lvl="1"/>
            <a:r>
              <a:rPr lang="en-US" sz="20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Get new features when </a:t>
            </a:r>
            <a:r>
              <a:rPr lang="en-US" sz="2000" dirty="0">
                <a:solidFill>
                  <a:schemeClr val="tx1"/>
                </a:solidFill>
                <a:latin typeface="Calibri" panose="020F0502020204030204" pitchFamily="34" charset="0"/>
                <a:ea typeface="Calibri" panose="020F0502020204030204" pitchFamily="34" charset="0"/>
                <a:cs typeface="Times New Roman" panose="02020603050405020304" pitchFamily="18" charset="0"/>
              </a:rPr>
              <a:t>new features are </a:t>
            </a:r>
            <a:r>
              <a:rPr lang="en-US" sz="20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added</a:t>
            </a:r>
          </a:p>
          <a:p>
            <a:pPr lvl="1"/>
            <a:r>
              <a:rPr lang="en-US" sz="20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Includes support</a:t>
            </a:r>
            <a:endParaRPr lang="en-US" sz="20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endParaRPr lang="en-US" sz="23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Critical </a:t>
            </a:r>
            <a:r>
              <a:rPr lang="en-US" sz="2400" dirty="0">
                <a:solidFill>
                  <a:schemeClr val="tx1"/>
                </a:solidFill>
                <a:latin typeface="Calibri" panose="020F0502020204030204" pitchFamily="34" charset="0"/>
                <a:ea typeface="Calibri" panose="020F0502020204030204" pitchFamily="34" charset="0"/>
                <a:cs typeface="Times New Roman" panose="02020603050405020304" pitchFamily="18" charset="0"/>
              </a:rPr>
              <a:t>to insure the best user experience and provide customers the most from our developer </a:t>
            </a:r>
            <a:r>
              <a:rPr lang="en-US"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tools </a:t>
            </a:r>
          </a:p>
          <a:p>
            <a:pPr marL="0" indent="0">
              <a:buNone/>
            </a:pPr>
            <a:endParaRPr lang="en-US" sz="24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gn="r">
              <a:buNone/>
            </a:pPr>
            <a:r>
              <a:rPr lang="en-US"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As </a:t>
            </a:r>
            <a:r>
              <a:rPr lang="en-US" sz="2400" dirty="0">
                <a:solidFill>
                  <a:schemeClr val="tx1"/>
                </a:solidFill>
                <a:latin typeface="Calibri" panose="020F0502020204030204" pitchFamily="34" charset="0"/>
                <a:ea typeface="Calibri" panose="020F0502020204030204" pitchFamily="34" charset="0"/>
                <a:cs typeface="Times New Roman" panose="02020603050405020304" pitchFamily="18" charset="0"/>
              </a:rPr>
              <a:t>of April 19, 2016, we won’t sell </a:t>
            </a:r>
            <a:r>
              <a:rPr lang="en-US"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a:r>
            <a:br>
              <a:rPr lang="en-US"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br>
            <a:r>
              <a:rPr lang="en-US"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licenses without </a:t>
            </a:r>
            <a:r>
              <a:rPr lang="en-US" sz="2400" dirty="0">
                <a:solidFill>
                  <a:schemeClr val="tx1"/>
                </a:solidFill>
                <a:latin typeface="Calibri" panose="020F0502020204030204" pitchFamily="34" charset="0"/>
                <a:ea typeface="Calibri" panose="020F0502020204030204" pitchFamily="34" charset="0"/>
                <a:cs typeface="Times New Roman" panose="02020603050405020304" pitchFamily="18" charset="0"/>
              </a:rPr>
              <a:t>Update </a:t>
            </a:r>
            <a:r>
              <a:rPr lang="en-US" sz="24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Subscription </a:t>
            </a:r>
            <a:endParaRPr lang="en-US" sz="2400" dirty="0">
              <a:solidFill>
                <a:schemeClr val="tx1"/>
              </a:solidFill>
            </a:endParaRPr>
          </a:p>
        </p:txBody>
      </p:sp>
      <p:sp>
        <p:nvSpPr>
          <p:cNvPr id="4"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a:t>6</a:t>
            </a:r>
            <a:r>
              <a:rPr lang="en-US" dirty="0" smtClean="0"/>
              <a:t>9</a:t>
            </a:r>
          </a:p>
        </p:txBody>
      </p:sp>
    </p:spTree>
    <p:extLst>
      <p:ext uri="{BB962C8B-B14F-4D97-AF65-F5344CB8AC3E}">
        <p14:creationId xmlns:p14="http://schemas.microsoft.com/office/powerpoint/2010/main" val="255456215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Fast, Visual Development</a:t>
            </a:r>
            <a:endParaRPr lang="en-US" baseline="0" dirty="0">
              <a:latin typeface="Calibri" panose="020F0502020204030204" pitchFamily="34" charset="0"/>
            </a:endParaRPr>
          </a:p>
        </p:txBody>
      </p:sp>
      <p:sp>
        <p:nvSpPr>
          <p:cNvPr id="3" name="Text Placeholder 2"/>
          <p:cNvSpPr>
            <a:spLocks noGrp="1"/>
          </p:cNvSpPr>
          <p:nvPr>
            <p:ph type="body" idx="1"/>
          </p:nvPr>
        </p:nvSpPr>
        <p:spPr/>
        <p:txBody>
          <a:bodyPr/>
          <a:lstStyle/>
          <a:p>
            <a:r>
              <a:rPr lang="en-US" baseline="0" dirty="0">
                <a:latin typeface="Calibri" panose="020F0502020204030204" pitchFamily="34" charset="0"/>
              </a:rPr>
              <a:t>It provides powerful VCL controls for Windows 10 and enables FMX development for Windows, Mac and Mobile.</a:t>
            </a:r>
          </a:p>
        </p:txBody>
      </p:sp>
      <p:pic>
        <p:nvPicPr>
          <p:cNvPr id="4" name="Content Placeholder 6"/>
          <p:cNvPicPr>
            <a:picLocks noChangeAspect="1"/>
          </p:cNvPicPr>
          <p:nvPr/>
        </p:nvPicPr>
        <p:blipFill>
          <a:blip r:embed="rId2"/>
          <a:srcRect t="-5292" b="-5292"/>
          <a:stretch>
            <a:fillRect/>
          </a:stretch>
        </p:blipFill>
        <p:spPr>
          <a:xfrm>
            <a:off x="687946" y="2270671"/>
            <a:ext cx="2538211" cy="2164065"/>
          </a:xfrm>
          <a:prstGeom prst="rect">
            <a:avLst/>
          </a:prstGeom>
        </p:spPr>
      </p:pic>
      <p:pic>
        <p:nvPicPr>
          <p:cNvPr id="5" name="Picture 4"/>
          <p:cNvPicPr>
            <a:picLocks noChangeAspect="1"/>
          </p:cNvPicPr>
          <p:nvPr/>
        </p:nvPicPr>
        <p:blipFill>
          <a:blip r:embed="rId3"/>
          <a:stretch>
            <a:fillRect/>
          </a:stretch>
        </p:blipFill>
        <p:spPr>
          <a:xfrm>
            <a:off x="4855335" y="2316965"/>
            <a:ext cx="3074204" cy="2229686"/>
          </a:xfrm>
          <a:prstGeom prst="rect">
            <a:avLst/>
          </a:prstGeom>
        </p:spPr>
      </p:pic>
      <p:sp>
        <p:nvSpPr>
          <p:cNvPr id="6" name="Shape 128"/>
          <p:cNvSpPr>
            <a:spLocks noGrp="1"/>
          </p:cNvSpPr>
          <p:nvPr>
            <p:ph type="sldNum" sz="quarter" idx="4294967295"/>
          </p:nvPr>
        </p:nvSpPr>
        <p:spPr>
          <a:xfrm>
            <a:off x="8797668" y="4934120"/>
            <a:ext cx="150037" cy="230828"/>
          </a:xfrm>
          <a:prstGeom prst="rect">
            <a:avLst/>
          </a:prstGeom>
          <a:extLst>
            <a:ext uri="{C572A759-6A51-4108-AA02-DFA0A04FC94B}">
              <ma14:wrappingTextBoxFlag xmlns:ma14="http://schemas.microsoft.com/office/mac/drawingml/2011/main" xmlns="" val="1"/>
            </a:ext>
          </a:extLst>
        </p:spPr>
        <p:txBody>
          <a:bodyPr/>
          <a:lstStyle/>
          <a:p>
            <a:r>
              <a:rPr lang="en-US" dirty="0" smtClean="0"/>
              <a:t>7</a:t>
            </a:r>
            <a:endParaRPr dirty="0"/>
          </a:p>
        </p:txBody>
      </p:sp>
    </p:spTree>
    <p:extLst>
      <p:ext uri="{BB962C8B-B14F-4D97-AF65-F5344CB8AC3E}">
        <p14:creationId xmlns:p14="http://schemas.microsoft.com/office/powerpoint/2010/main" val="881706384"/>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10.1 Berlin special offers</a:t>
            </a:r>
            <a:endParaRPr lang="en-US" dirty="0"/>
          </a:p>
        </p:txBody>
      </p:sp>
      <p:sp>
        <p:nvSpPr>
          <p:cNvPr id="3" name="Text Placeholder 2"/>
          <p:cNvSpPr>
            <a:spLocks noGrp="1"/>
          </p:cNvSpPr>
          <p:nvPr>
            <p:ph type="body" idx="1"/>
          </p:nvPr>
        </p:nvSpPr>
        <p:spPr>
          <a:xfrm>
            <a:off x="465991" y="1285875"/>
            <a:ext cx="7449283" cy="3857625"/>
          </a:xfrm>
        </p:spPr>
        <p:txBody>
          <a:bodyPr>
            <a:normAutofit/>
          </a:bodyPr>
          <a:lstStyle/>
          <a:p>
            <a:pPr>
              <a:spcAft>
                <a:spcPts val="1200"/>
              </a:spcAft>
            </a:pPr>
            <a:r>
              <a:rPr lang="en-US" sz="2400" dirty="0" smtClean="0"/>
              <a:t>Introductory 10% off pricing through May 19</a:t>
            </a:r>
            <a:r>
              <a:rPr lang="en-US" sz="2400" baseline="30000" dirty="0" smtClean="0"/>
              <a:t>th</a:t>
            </a:r>
            <a:r>
              <a:rPr lang="en-US" sz="2400" dirty="0"/>
              <a:t>!</a:t>
            </a:r>
            <a:endParaRPr lang="en-US" sz="2400" dirty="0" smtClean="0"/>
          </a:p>
          <a:p>
            <a:pPr lvl="1"/>
            <a:r>
              <a:rPr lang="en-US" sz="2000" dirty="0" smtClean="0"/>
              <a:t>For RAD Studio, C++Builder, Delphi</a:t>
            </a:r>
            <a:endParaRPr lang="en-US" sz="2000" b="1" dirty="0"/>
          </a:p>
          <a:p>
            <a:pPr lvl="1"/>
            <a:r>
              <a:rPr lang="en-US" sz="2000" dirty="0" smtClean="0"/>
              <a:t>For new licenses and updates</a:t>
            </a:r>
            <a:endParaRPr lang="en-US" sz="2000" dirty="0"/>
          </a:p>
          <a:p>
            <a:pPr lvl="1"/>
            <a:r>
              <a:rPr lang="en-US" sz="2000" dirty="0" smtClean="0"/>
              <a:t>Also for FireDAC C/S Add-On and Mobile Add-On</a:t>
            </a:r>
          </a:p>
          <a:p>
            <a:pPr lvl="1"/>
            <a:endParaRPr lang="en-US" sz="2000" b="1" dirty="0" smtClean="0"/>
          </a:p>
          <a:p>
            <a:pPr lvl="1"/>
            <a:endParaRPr lang="en-US" sz="2000" b="1" dirty="0"/>
          </a:p>
          <a:p>
            <a:pPr lvl="1"/>
            <a:endParaRPr lang="en-US" sz="2000" b="1" dirty="0" smtClean="0"/>
          </a:p>
          <a:p>
            <a:pPr lvl="1"/>
            <a:endParaRPr lang="en-US" sz="2000" b="1" dirty="0"/>
          </a:p>
          <a:p>
            <a:pPr lvl="1"/>
            <a:endParaRPr lang="en-US" sz="2000" b="1" dirty="0"/>
          </a:p>
          <a:p>
            <a:pPr marL="347662" lvl="1" indent="0">
              <a:buNone/>
            </a:pPr>
            <a:r>
              <a:rPr lang="en-US" sz="1400" dirty="0" smtClean="0"/>
              <a:t>* Not applicable to 5- and 10-pack licenses </a:t>
            </a:r>
            <a:br>
              <a:rPr lang="en-US" sz="1400" dirty="0" smtClean="0"/>
            </a:br>
            <a:r>
              <a:rPr lang="en-US" sz="1400" dirty="0" smtClean="0"/>
              <a:t>    and other promotional prices</a:t>
            </a:r>
            <a:endParaRPr lang="en-US" sz="1400" dirty="0"/>
          </a:p>
          <a:p>
            <a:pPr lvl="1"/>
            <a:endParaRPr lang="en-US" sz="2000" dirty="0"/>
          </a:p>
        </p:txBody>
      </p:sp>
      <p:pic>
        <p:nvPicPr>
          <p:cNvPr id="4" name="Picture 3"/>
          <p:cNvPicPr>
            <a:picLocks noChangeAspect="1"/>
          </p:cNvPicPr>
          <p:nvPr/>
        </p:nvPicPr>
        <p:blipFill rotWithShape="1">
          <a:blip r:embed="rId2"/>
          <a:srcRect l="11237"/>
          <a:stretch/>
        </p:blipFill>
        <p:spPr>
          <a:xfrm>
            <a:off x="5607844" y="2911189"/>
            <a:ext cx="3536156" cy="1993603"/>
          </a:xfrm>
          <a:prstGeom prst="rect">
            <a:avLst/>
          </a:prstGeom>
        </p:spPr>
      </p:pic>
      <p:sp>
        <p:nvSpPr>
          <p:cNvPr id="5" name="Shape 128"/>
          <p:cNvSpPr>
            <a:spLocks noGrp="1"/>
          </p:cNvSpPr>
          <p:nvPr>
            <p:ph type="sldNum" sz="quarter" idx="4294967295"/>
          </p:nvPr>
        </p:nvSpPr>
        <p:spPr>
          <a:xfrm>
            <a:off x="8739960" y="4934120"/>
            <a:ext cx="207745" cy="230828"/>
          </a:xfrm>
          <a:prstGeom prst="rect">
            <a:avLst/>
          </a:prstGeom>
          <a:extLst>
            <a:ext uri="{C572A759-6A51-4108-AA02-DFA0A04FC94B}">
              <ma14:wrappingTextBoxFlag xmlns:ma14="http://schemas.microsoft.com/office/mac/drawingml/2011/main" xmlns="" val="1"/>
            </a:ext>
          </a:extLst>
        </p:spPr>
        <p:txBody>
          <a:bodyPr/>
          <a:lstStyle/>
          <a:p>
            <a:r>
              <a:rPr lang="en-US" dirty="0"/>
              <a:t>7</a:t>
            </a:r>
            <a:r>
              <a:rPr lang="en-US" dirty="0" smtClean="0"/>
              <a:t>0</a:t>
            </a:r>
          </a:p>
        </p:txBody>
      </p:sp>
    </p:spTree>
    <p:extLst>
      <p:ext uri="{BB962C8B-B14F-4D97-AF65-F5344CB8AC3E}">
        <p14:creationId xmlns:p14="http://schemas.microsoft.com/office/powerpoint/2010/main" val="3620575740"/>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sldNum" sz="quarter" idx="4294967295"/>
          </p:nvPr>
        </p:nvSpPr>
        <p:spPr>
          <a:xfrm>
            <a:off x="8738382" y="4934120"/>
            <a:ext cx="209323" cy="230828"/>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71</a:t>
            </a:fld>
            <a:endParaRPr dirty="0"/>
          </a:p>
        </p:txBody>
      </p:sp>
      <p:sp>
        <p:nvSpPr>
          <p:cNvPr id="246" name="Shape 246"/>
          <p:cNvSpPr>
            <a:spLocks noGrp="1"/>
          </p:cNvSpPr>
          <p:nvPr>
            <p:ph type="title" idx="4294967295"/>
          </p:nvPr>
        </p:nvSpPr>
        <p:spPr>
          <a:xfrm>
            <a:off x="916025" y="726094"/>
            <a:ext cx="5561103" cy="1159877"/>
          </a:xfrm>
          <a:prstGeom prst="rect">
            <a:avLst/>
          </a:prstGeom>
        </p:spPr>
        <p:txBody>
          <a:bodyPr/>
          <a:lstStyle>
            <a:lvl1pPr>
              <a:defRPr sz="6000">
                <a:solidFill>
                  <a:srgbClr val="FFFFFF"/>
                </a:solidFill>
              </a:defRPr>
            </a:lvl1pPr>
          </a:lstStyle>
          <a:p>
            <a:r>
              <a:rPr dirty="0"/>
              <a:t>Thanks!</a:t>
            </a:r>
          </a:p>
        </p:txBody>
      </p:sp>
      <p:sp>
        <p:nvSpPr>
          <p:cNvPr id="247" name="Shape 247"/>
          <p:cNvSpPr>
            <a:spLocks noGrp="1"/>
          </p:cNvSpPr>
          <p:nvPr>
            <p:ph type="body" sz="quarter" idx="4294967295"/>
          </p:nvPr>
        </p:nvSpPr>
        <p:spPr>
          <a:xfrm>
            <a:off x="916025" y="1754213"/>
            <a:ext cx="5561103" cy="784801"/>
          </a:xfrm>
          <a:prstGeom prst="rect">
            <a:avLst/>
          </a:prstGeom>
        </p:spPr>
        <p:txBody>
          <a:bodyPr>
            <a:normAutofit fontScale="92500" lnSpcReduction="20000"/>
          </a:bodyPr>
          <a:lstStyle>
            <a:lvl1pPr marL="342900" indent="-342900">
              <a:buSzTx/>
              <a:buNone/>
              <a:defRPr sz="4800" b="1">
                <a:solidFill>
                  <a:srgbClr val="FFFFFF"/>
                </a:solidFill>
              </a:defRPr>
            </a:lvl1pPr>
          </a:lstStyle>
          <a:p>
            <a:r>
              <a:rPr dirty="0"/>
              <a:t>Any questions?</a:t>
            </a:r>
          </a:p>
        </p:txBody>
      </p:sp>
      <p:sp>
        <p:nvSpPr>
          <p:cNvPr id="248" name="Shape 248"/>
          <p:cNvSpPr/>
          <p:nvPr/>
        </p:nvSpPr>
        <p:spPr>
          <a:xfrm>
            <a:off x="916025" y="2539014"/>
            <a:ext cx="5813548" cy="1689704"/>
          </a:xfrm>
          <a:prstGeom prst="rect">
            <a:avLst/>
          </a:prstGeom>
          <a:ln w="12700">
            <a:miter lim="400000"/>
          </a:ln>
          <a:extLst>
            <a:ext uri="{C572A759-6A51-4108-AA02-DFA0A04FC94B}">
              <ma14:wrappingTextBoxFlag xmlns:ma14="http://schemas.microsoft.com/office/mac/drawingml/2011/main" xmlns="" val="1"/>
            </a:ext>
          </a:extLst>
        </p:spPr>
        <p:txBody>
          <a:bodyPr lIns="91423" tIns="91423" rIns="91423" bIns="91423">
            <a:noAutofit/>
          </a:bodyPr>
          <a:lstStyle/>
          <a:p>
            <a:pPr marL="342900" indent="-342900">
              <a:defRPr sz="2400">
                <a:solidFill>
                  <a:srgbClr val="FFFFFF"/>
                </a:solidFill>
                <a:latin typeface="Calibri"/>
                <a:ea typeface="Calibri"/>
                <a:cs typeface="Calibri"/>
                <a:sym typeface="Calibri"/>
              </a:defRPr>
            </a:pPr>
            <a:r>
              <a:rPr lang="en-US" sz="2000" dirty="0"/>
              <a:t>b</a:t>
            </a:r>
            <a:r>
              <a:rPr lang="en-US" sz="2000" dirty="0" smtClean="0"/>
              <a:t>randon.shopp@embarcadero.com</a:t>
            </a:r>
            <a:endParaRPr sz="2000" dirty="0"/>
          </a:p>
          <a:p>
            <a:pPr marL="342900" indent="-342900">
              <a:defRPr sz="2400">
                <a:solidFill>
                  <a:srgbClr val="FFFFFF"/>
                </a:solidFill>
                <a:latin typeface="Calibri"/>
                <a:ea typeface="Calibri"/>
                <a:cs typeface="Calibri"/>
                <a:sym typeface="Calibri"/>
              </a:defRPr>
            </a:pPr>
            <a:r>
              <a:rPr lang="en-US" sz="2000" dirty="0"/>
              <a:t>s</a:t>
            </a:r>
            <a:r>
              <a:rPr lang="en-US" sz="2000" dirty="0" smtClean="0"/>
              <a:t>arina.dupont</a:t>
            </a:r>
            <a:r>
              <a:rPr sz="2000" dirty="0" smtClean="0"/>
              <a:t>@</a:t>
            </a:r>
            <a:r>
              <a:rPr lang="en-US" sz="2000" dirty="0" smtClean="0"/>
              <a:t>embarcadero.com</a:t>
            </a:r>
            <a:endParaRPr sz="2000" dirty="0"/>
          </a:p>
          <a:p>
            <a:pPr marL="342900" indent="-342900">
              <a:defRPr sz="2400">
                <a:solidFill>
                  <a:srgbClr val="FFFFFF"/>
                </a:solidFill>
                <a:latin typeface="Calibri"/>
                <a:ea typeface="Calibri"/>
                <a:cs typeface="Calibri"/>
                <a:sym typeface="Calibri"/>
              </a:defRPr>
            </a:pPr>
            <a:r>
              <a:rPr lang="en-US" sz="2000" dirty="0" smtClean="0"/>
              <a:t>marco.cantu</a:t>
            </a:r>
            <a:r>
              <a:rPr sz="2000" dirty="0" smtClean="0"/>
              <a:t>@</a:t>
            </a:r>
            <a:r>
              <a:rPr lang="en-US" sz="2000" dirty="0" smtClean="0"/>
              <a:t>embarcadero.com</a:t>
            </a:r>
          </a:p>
          <a:p>
            <a:pPr marL="342900" indent="-342900">
              <a:defRPr sz="2400">
                <a:solidFill>
                  <a:srgbClr val="FFFFFF"/>
                </a:solidFill>
                <a:latin typeface="Calibri"/>
                <a:ea typeface="Calibri"/>
                <a:cs typeface="Calibri"/>
                <a:sym typeface="Calibri"/>
              </a:defRPr>
            </a:pPr>
            <a:r>
              <a:rPr lang="en-US" sz="2000" dirty="0"/>
              <a:t>j</a:t>
            </a:r>
            <a:r>
              <a:rPr lang="en-US" sz="2000" dirty="0" smtClean="0"/>
              <a:t>im.mckeeth@embarcadero.com</a:t>
            </a:r>
          </a:p>
          <a:p>
            <a:pPr marL="342900" indent="-342900">
              <a:defRPr sz="2400">
                <a:solidFill>
                  <a:srgbClr val="FFFFFF"/>
                </a:solidFill>
                <a:latin typeface="Calibri"/>
                <a:ea typeface="Calibri"/>
                <a:cs typeface="Calibri"/>
                <a:sym typeface="Calibri"/>
              </a:defRPr>
            </a:pPr>
            <a:r>
              <a:rPr lang="en-US" sz="2000" dirty="0" smtClean="0"/>
              <a:t>davidi@embarcadero.com</a:t>
            </a:r>
            <a:endParaRPr sz="2000" dirty="0"/>
          </a:p>
        </p:txBody>
      </p:sp>
      <p:pic>
        <p:nvPicPr>
          <p:cNvPr id="6" name="Picture 2" descr="https://d1saffid79mtvp.cloudfront.net/images/logos/RX_Logo_76x76p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3806" y="939320"/>
            <a:ext cx="808662" cy="8086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d1saffid79mtvp.cloudfront.net/images/logos/DX_Logo_76x76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930" y="939321"/>
            <a:ext cx="808661" cy="8086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d1saffid79mtvp.cloudfront.net/images/logos/CX_Logo_76x76p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053" y="939320"/>
            <a:ext cx="814893" cy="814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23296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best windows component library</a:t>
            </a:r>
            <a:endParaRPr lang="en-US" dirty="0"/>
          </a:p>
        </p:txBody>
      </p:sp>
      <p:sp>
        <p:nvSpPr>
          <p:cNvPr id="3" name="Text Placeholder 2"/>
          <p:cNvSpPr>
            <a:spLocks noGrp="1"/>
          </p:cNvSpPr>
          <p:nvPr>
            <p:ph type="body" idx="1"/>
          </p:nvPr>
        </p:nvSpPr>
        <p:spPr/>
        <p:txBody>
          <a:bodyPr/>
          <a:lstStyle/>
          <a:p>
            <a:r>
              <a:rPr lang="en-US" sz="2400" dirty="0" smtClean="0"/>
              <a:t>VCL is the best component library wrapping the native Windows API and COM libraries</a:t>
            </a:r>
          </a:p>
          <a:p>
            <a:pPr lvl="1"/>
            <a:r>
              <a:rPr lang="en-US" sz="2000" dirty="0" smtClean="0"/>
              <a:t>Component wrapping all common features</a:t>
            </a:r>
          </a:p>
          <a:p>
            <a:pPr lvl="1"/>
            <a:r>
              <a:rPr lang="en-US" sz="2000" dirty="0" smtClean="0"/>
              <a:t>Extended custom </a:t>
            </a:r>
            <a:r>
              <a:rPr lang="en-US" sz="2000" dirty="0"/>
              <a:t>and third </a:t>
            </a:r>
            <a:r>
              <a:rPr lang="en-US" sz="2000" dirty="0" smtClean="0"/>
              <a:t>party components</a:t>
            </a:r>
          </a:p>
          <a:p>
            <a:r>
              <a:rPr lang="en-US" sz="2400" dirty="0" smtClean="0"/>
              <a:t>Windows 10 Support</a:t>
            </a:r>
          </a:p>
          <a:p>
            <a:pPr lvl="1"/>
            <a:r>
              <a:rPr lang="en-US" sz="2000" dirty="0" smtClean="0"/>
              <a:t>WinRT integration</a:t>
            </a:r>
          </a:p>
          <a:p>
            <a:pPr lvl="1"/>
            <a:r>
              <a:rPr lang="en-US" sz="2000" dirty="0"/>
              <a:t>Windows 10 style </a:t>
            </a:r>
            <a:r>
              <a:rPr lang="en-US" sz="2000" dirty="0" smtClean="0"/>
              <a:t>controls</a:t>
            </a:r>
          </a:p>
          <a:p>
            <a:pPr lvl="1"/>
            <a:r>
              <a:rPr lang="en-US" sz="2000" dirty="0" smtClean="0"/>
              <a:t>WinRT services </a:t>
            </a:r>
            <a:r>
              <a:rPr lang="en-US" sz="2000" dirty="0"/>
              <a:t>components</a:t>
            </a:r>
            <a:endParaRPr lang="en-US" sz="2000" dirty="0" smtClean="0"/>
          </a:p>
          <a:p>
            <a:pPr lvl="1"/>
            <a:r>
              <a:rPr lang="en-US" sz="2000" dirty="0" smtClean="0"/>
              <a:t>Styling library for  UI modernization</a:t>
            </a:r>
            <a:endParaRPr lang="en-US" sz="2000" dirty="0"/>
          </a:p>
          <a:p>
            <a:pPr lvl="1"/>
            <a:endParaRPr lang="en-US" sz="2000" dirty="0" smtClean="0"/>
          </a:p>
          <a:p>
            <a:pPr lvl="1"/>
            <a:endParaRPr lang="en-US" sz="2000" dirty="0" smtClean="0"/>
          </a:p>
          <a:p>
            <a:pPr lvl="1"/>
            <a:endParaRPr lang="en-US" dirty="0"/>
          </a:p>
        </p:txBody>
      </p:sp>
      <p:pic>
        <p:nvPicPr>
          <p:cNvPr id="4" name="Picture 3"/>
          <p:cNvPicPr>
            <a:picLocks noChangeAspect="1"/>
          </p:cNvPicPr>
          <p:nvPr/>
        </p:nvPicPr>
        <p:blipFill>
          <a:blip r:embed="rId2"/>
          <a:stretch>
            <a:fillRect/>
          </a:stretch>
        </p:blipFill>
        <p:spPr>
          <a:xfrm>
            <a:off x="5580878" y="2706553"/>
            <a:ext cx="3563122" cy="2211594"/>
          </a:xfrm>
          <a:prstGeom prst="rect">
            <a:avLst/>
          </a:prstGeom>
        </p:spPr>
      </p:pic>
      <p:sp>
        <p:nvSpPr>
          <p:cNvPr id="5" name="Shape 128"/>
          <p:cNvSpPr>
            <a:spLocks noGrp="1"/>
          </p:cNvSpPr>
          <p:nvPr>
            <p:ph type="sldNum" sz="quarter" idx="4294967295"/>
          </p:nvPr>
        </p:nvSpPr>
        <p:spPr>
          <a:xfrm>
            <a:off x="8797668" y="4934120"/>
            <a:ext cx="150037" cy="230828"/>
          </a:xfrm>
          <a:prstGeom prst="rect">
            <a:avLst/>
          </a:prstGeom>
          <a:extLst>
            <a:ext uri="{C572A759-6A51-4108-AA02-DFA0A04FC94B}">
              <ma14:wrappingTextBoxFlag xmlns:ma14="http://schemas.microsoft.com/office/mac/drawingml/2011/main" xmlns="" val="1"/>
            </a:ext>
          </a:extLst>
        </p:spPr>
        <p:txBody>
          <a:bodyPr/>
          <a:lstStyle/>
          <a:p>
            <a:r>
              <a:rPr lang="en-US" dirty="0" smtClean="0"/>
              <a:t>8</a:t>
            </a:r>
            <a:endParaRPr dirty="0"/>
          </a:p>
        </p:txBody>
      </p:sp>
    </p:spTree>
    <p:extLst>
      <p:ext uri="{BB962C8B-B14F-4D97-AF65-F5344CB8AC3E}">
        <p14:creationId xmlns:p14="http://schemas.microsoft.com/office/powerpoint/2010/main" val="113508186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Calibri" panose="020F0502020204030204" pitchFamily="34" charset="0"/>
              </a:rPr>
              <a:t>Cross-platform, native apps</a:t>
            </a:r>
            <a:endParaRPr lang="en-US" baseline="0" dirty="0">
              <a:latin typeface="Calibri" panose="020F0502020204030204" pitchFamily="34" charset="0"/>
            </a:endParaRPr>
          </a:p>
        </p:txBody>
      </p:sp>
      <p:sp>
        <p:nvSpPr>
          <p:cNvPr id="3" name="Text Placeholder 2"/>
          <p:cNvSpPr>
            <a:spLocks noGrp="1"/>
          </p:cNvSpPr>
          <p:nvPr>
            <p:ph type="body" idx="1"/>
          </p:nvPr>
        </p:nvSpPr>
        <p:spPr>
          <a:xfrm>
            <a:off x="465991" y="1285875"/>
            <a:ext cx="7457523" cy="3508133"/>
          </a:xfrm>
        </p:spPr>
        <p:txBody>
          <a:bodyPr>
            <a:normAutofit lnSpcReduction="10000"/>
          </a:bodyPr>
          <a:lstStyle/>
          <a:p>
            <a:r>
              <a:rPr lang="en-US" sz="2400" baseline="0" dirty="0" smtClean="0">
                <a:latin typeface="Calibri" panose="020F0502020204030204" pitchFamily="34" charset="0"/>
              </a:rPr>
              <a:t>Native platforms compilers for</a:t>
            </a:r>
            <a:br>
              <a:rPr lang="en-US" sz="2400" baseline="0" dirty="0" smtClean="0">
                <a:latin typeface="Calibri" panose="020F0502020204030204" pitchFamily="34" charset="0"/>
              </a:rPr>
            </a:br>
            <a:r>
              <a:rPr lang="en-US" sz="2400" baseline="0" dirty="0" smtClean="0">
                <a:latin typeface="Calibri" panose="020F0502020204030204" pitchFamily="34" charset="0"/>
              </a:rPr>
              <a:t>4 operating systems, </a:t>
            </a:r>
            <a:br>
              <a:rPr lang="en-US" sz="2400" baseline="0" dirty="0" smtClean="0">
                <a:latin typeface="Calibri" panose="020F0502020204030204" pitchFamily="34" charset="0"/>
              </a:rPr>
            </a:br>
            <a:r>
              <a:rPr lang="en-US" sz="2400" baseline="0" dirty="0" smtClean="0">
                <a:latin typeface="Calibri" panose="020F0502020204030204" pitchFamily="34" charset="0"/>
              </a:rPr>
              <a:t>32bit and 64bit CPUs,</a:t>
            </a:r>
            <a:r>
              <a:rPr lang="en-US" sz="2400" dirty="0" smtClean="0">
                <a:latin typeface="Calibri" panose="020F0502020204030204" pitchFamily="34" charset="0"/>
              </a:rPr>
              <a:t> Intel and ARM CPUs</a:t>
            </a:r>
          </a:p>
          <a:p>
            <a:pPr lvl="1"/>
            <a:r>
              <a:rPr lang="en-US" sz="2000" baseline="0" dirty="0" smtClean="0">
                <a:latin typeface="Calibri" panose="020F0502020204030204" pitchFamily="34" charset="0"/>
              </a:rPr>
              <a:t>For maximum performance and security</a:t>
            </a:r>
          </a:p>
          <a:p>
            <a:r>
              <a:rPr lang="en-US" sz="2400" baseline="0" dirty="0" smtClean="0">
                <a:latin typeface="Calibri" panose="020F0502020204030204" pitchFamily="34" charset="0"/>
              </a:rPr>
              <a:t>Cross platform runtime library and database access</a:t>
            </a:r>
          </a:p>
          <a:p>
            <a:pPr lvl="1"/>
            <a:r>
              <a:rPr lang="en-US" sz="2000" dirty="0" smtClean="0">
                <a:latin typeface="Calibri" panose="020F0502020204030204" pitchFamily="34" charset="0"/>
              </a:rPr>
              <a:t>Memory, file system, threading, exceptions, data tables, XML, JSON, HTTP and REST clients…</a:t>
            </a:r>
            <a:endParaRPr lang="en-US" sz="2000" baseline="0" dirty="0" smtClean="0">
              <a:latin typeface="Calibri" panose="020F0502020204030204" pitchFamily="34" charset="0"/>
            </a:endParaRPr>
          </a:p>
          <a:p>
            <a:r>
              <a:rPr lang="en-US" sz="2400" baseline="0" dirty="0" smtClean="0">
                <a:latin typeface="Calibri" panose="020F0502020204030204" pitchFamily="34" charset="0"/>
              </a:rPr>
              <a:t>FireMonkey visual component library</a:t>
            </a:r>
          </a:p>
          <a:p>
            <a:pPr lvl="1"/>
            <a:r>
              <a:rPr lang="en-US" sz="2000" dirty="0" smtClean="0">
                <a:latin typeface="Calibri" panose="020F0502020204030204" pitchFamily="34" charset="0"/>
              </a:rPr>
              <a:t>Flexible designers, styling, platform components</a:t>
            </a:r>
          </a:p>
          <a:p>
            <a:pPr lvl="1"/>
            <a:r>
              <a:rPr lang="en-US" sz="2000" dirty="0" smtClean="0">
                <a:latin typeface="Calibri" panose="020F0502020204030204" pitchFamily="34" charset="0"/>
              </a:rPr>
              <a:t>Write your UI once, customize at design time, deploy everywhere</a:t>
            </a:r>
            <a:endParaRPr lang="en-US" sz="2000" baseline="0" dirty="0">
              <a:latin typeface="Calibri" panose="020F0502020204030204" pitchFamily="34" charset="0"/>
            </a:endParaRPr>
          </a:p>
        </p:txBody>
      </p:sp>
      <p:sp>
        <p:nvSpPr>
          <p:cNvPr id="8" name="Freeform 7"/>
          <p:cNvSpPr/>
          <p:nvPr/>
        </p:nvSpPr>
        <p:spPr>
          <a:xfrm>
            <a:off x="7543802" y="1028894"/>
            <a:ext cx="541867" cy="922867"/>
          </a:xfrm>
          <a:custGeom>
            <a:avLst/>
            <a:gdLst>
              <a:gd name="connsiteX0" fmla="*/ 541867 w 541867"/>
              <a:gd name="connsiteY0" fmla="*/ 0 h 922867"/>
              <a:gd name="connsiteX1" fmla="*/ 241300 w 541867"/>
              <a:gd name="connsiteY1" fmla="*/ 0 h 922867"/>
              <a:gd name="connsiteX2" fmla="*/ 241300 w 541867"/>
              <a:gd name="connsiteY2" fmla="*/ 922867 h 922867"/>
              <a:gd name="connsiteX3" fmla="*/ 0 w 541867"/>
              <a:gd name="connsiteY3" fmla="*/ 922867 h 922867"/>
              <a:gd name="connsiteX4" fmla="*/ 8467 w 541867"/>
              <a:gd name="connsiteY4" fmla="*/ 914400 h 922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867" h="922867">
                <a:moveTo>
                  <a:pt x="541867" y="0"/>
                </a:moveTo>
                <a:lnTo>
                  <a:pt x="241300" y="0"/>
                </a:lnTo>
                <a:lnTo>
                  <a:pt x="241300" y="922867"/>
                </a:lnTo>
                <a:lnTo>
                  <a:pt x="0" y="922867"/>
                </a:lnTo>
                <a:lnTo>
                  <a:pt x="8467" y="914400"/>
                </a:lnTo>
              </a:path>
            </a:pathLst>
          </a:custGeom>
          <a:no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a:off x="7345145" y="1049871"/>
            <a:ext cx="4190" cy="660781"/>
          </a:xfrm>
          <a:prstGeom prst="line">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 name="Oval 9"/>
          <p:cNvSpPr/>
          <p:nvPr/>
        </p:nvSpPr>
        <p:spPr>
          <a:xfrm>
            <a:off x="6919897" y="652128"/>
            <a:ext cx="1697566" cy="1638300"/>
          </a:xfrm>
          <a:prstGeom prst="ellipse">
            <a:avLst/>
          </a:prstGeom>
          <a:noFill/>
          <a:ln w="190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6890606" y="614543"/>
            <a:ext cx="599528" cy="584199"/>
            <a:chOff x="389467" y="2645834"/>
            <a:chExt cx="817033" cy="787400"/>
          </a:xfrm>
        </p:grpSpPr>
        <p:sp>
          <p:nvSpPr>
            <p:cNvPr id="12" name="Oval 11"/>
            <p:cNvSpPr/>
            <p:nvPr/>
          </p:nvSpPr>
          <p:spPr>
            <a:xfrm>
              <a:off x="389467" y="2645834"/>
              <a:ext cx="817033" cy="7874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Shape 106"/>
            <p:cNvPicPr preferRelativeResize="0"/>
            <p:nvPr/>
          </p:nvPicPr>
          <p:blipFill rotWithShape="1">
            <a:blip r:embed="rId2">
              <a:alphaModFix/>
            </a:blip>
            <a:srcRect/>
            <a:stretch/>
          </p:blipFill>
          <p:spPr>
            <a:xfrm>
              <a:off x="503614" y="2768544"/>
              <a:ext cx="574465" cy="542438"/>
            </a:xfrm>
            <a:prstGeom prst="rect">
              <a:avLst/>
            </a:prstGeom>
            <a:noFill/>
            <a:ln>
              <a:noFill/>
            </a:ln>
          </p:spPr>
        </p:pic>
      </p:grpSp>
      <p:sp>
        <p:nvSpPr>
          <p:cNvPr id="14" name="Oval 13"/>
          <p:cNvSpPr/>
          <p:nvPr/>
        </p:nvSpPr>
        <p:spPr>
          <a:xfrm>
            <a:off x="6936301" y="1687707"/>
            <a:ext cx="599528" cy="60272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Shape 110"/>
          <p:cNvPicPr preferRelativeResize="0"/>
          <p:nvPr/>
        </p:nvPicPr>
        <p:blipFill rotWithShape="1">
          <a:blip r:embed="rId3">
            <a:alphaModFix/>
          </a:blip>
          <a:srcRect/>
          <a:stretch/>
        </p:blipFill>
        <p:spPr>
          <a:xfrm>
            <a:off x="7030454" y="1754566"/>
            <a:ext cx="411222" cy="469002"/>
          </a:xfrm>
          <a:prstGeom prst="rect">
            <a:avLst/>
          </a:prstGeom>
          <a:noFill/>
          <a:ln>
            <a:noFill/>
          </a:ln>
        </p:spPr>
      </p:pic>
      <p:sp>
        <p:nvSpPr>
          <p:cNvPr id="16" name="Oval 15"/>
          <p:cNvSpPr/>
          <p:nvPr/>
        </p:nvSpPr>
        <p:spPr>
          <a:xfrm>
            <a:off x="8039614" y="1677268"/>
            <a:ext cx="599528" cy="602721"/>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Shape 111"/>
          <p:cNvPicPr preferRelativeResize="0"/>
          <p:nvPr/>
        </p:nvPicPr>
        <p:blipFill rotWithShape="1">
          <a:blip r:embed="rId4">
            <a:alphaModFix/>
          </a:blip>
          <a:srcRect/>
          <a:stretch/>
        </p:blipFill>
        <p:spPr>
          <a:xfrm>
            <a:off x="8086173" y="1832809"/>
            <a:ext cx="521705" cy="291726"/>
          </a:xfrm>
          <a:prstGeom prst="rect">
            <a:avLst/>
          </a:prstGeom>
          <a:noFill/>
          <a:ln>
            <a:noFill/>
          </a:ln>
        </p:spPr>
      </p:pic>
      <p:sp>
        <p:nvSpPr>
          <p:cNvPr id="18" name="Oval 17"/>
          <p:cNvSpPr/>
          <p:nvPr/>
        </p:nvSpPr>
        <p:spPr>
          <a:xfrm>
            <a:off x="8072659" y="630574"/>
            <a:ext cx="599528" cy="602721"/>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Shape 109"/>
          <p:cNvPicPr preferRelativeResize="0"/>
          <p:nvPr/>
        </p:nvPicPr>
        <p:blipFill rotWithShape="1">
          <a:blip r:embed="rId5">
            <a:alphaModFix/>
          </a:blip>
          <a:srcRect l="21745" t="11643" r="21124" b="13648"/>
          <a:stretch/>
        </p:blipFill>
        <p:spPr>
          <a:xfrm>
            <a:off x="8201768" y="705586"/>
            <a:ext cx="378328" cy="446075"/>
          </a:xfrm>
          <a:prstGeom prst="rect">
            <a:avLst/>
          </a:prstGeom>
          <a:noFill/>
          <a:ln>
            <a:noFill/>
          </a:ln>
        </p:spPr>
      </p:pic>
      <p:sp>
        <p:nvSpPr>
          <p:cNvPr id="20" name="Freeform 19"/>
          <p:cNvSpPr/>
          <p:nvPr/>
        </p:nvSpPr>
        <p:spPr>
          <a:xfrm>
            <a:off x="7399869" y="1122027"/>
            <a:ext cx="732366" cy="635000"/>
          </a:xfrm>
          <a:custGeom>
            <a:avLst/>
            <a:gdLst>
              <a:gd name="connsiteX0" fmla="*/ 0 w 732366"/>
              <a:gd name="connsiteY0" fmla="*/ 0 h 635000"/>
              <a:gd name="connsiteX1" fmla="*/ 118533 w 732366"/>
              <a:gd name="connsiteY1" fmla="*/ 0 h 635000"/>
              <a:gd name="connsiteX2" fmla="*/ 118533 w 732366"/>
              <a:gd name="connsiteY2" fmla="*/ 635000 h 635000"/>
              <a:gd name="connsiteX3" fmla="*/ 732366 w 732366"/>
              <a:gd name="connsiteY3" fmla="*/ 635000 h 635000"/>
            </a:gdLst>
            <a:ahLst/>
            <a:cxnLst>
              <a:cxn ang="0">
                <a:pos x="connsiteX0" y="connsiteY0"/>
              </a:cxn>
              <a:cxn ang="0">
                <a:pos x="connsiteX1" y="connsiteY1"/>
              </a:cxn>
              <a:cxn ang="0">
                <a:pos x="connsiteX2" y="connsiteY2"/>
              </a:cxn>
              <a:cxn ang="0">
                <a:pos x="connsiteX3" y="connsiteY3"/>
              </a:cxn>
            </a:cxnLst>
            <a:rect l="l" t="t" r="r" b="b"/>
            <a:pathLst>
              <a:path w="732366" h="635000">
                <a:moveTo>
                  <a:pt x="0" y="0"/>
                </a:moveTo>
                <a:lnTo>
                  <a:pt x="118533" y="0"/>
                </a:lnTo>
                <a:lnTo>
                  <a:pt x="118533" y="635000"/>
                </a:lnTo>
                <a:lnTo>
                  <a:pt x="732366" y="635000"/>
                </a:lnTo>
              </a:path>
            </a:pathLst>
          </a:custGeom>
          <a:no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flipH="1">
            <a:off x="7750388" y="1089555"/>
            <a:ext cx="62067" cy="660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7467786" y="1120269"/>
            <a:ext cx="1180131" cy="692497"/>
          </a:xfrm>
          <a:prstGeom prst="rect">
            <a:avLst/>
          </a:prstGeom>
          <a:noFill/>
        </p:spPr>
        <p:txBody>
          <a:bodyPr wrap="none" rtlCol="0">
            <a:spAutoFit/>
          </a:bodyPr>
          <a:lstStyle/>
          <a:p>
            <a:r>
              <a:rPr lang="en-US" b="1" dirty="0" smtClean="0"/>
              <a:t>CROSS</a:t>
            </a:r>
          </a:p>
          <a:p>
            <a:r>
              <a:rPr lang="en-US" b="1" dirty="0" smtClean="0"/>
              <a:t>PLATFORM</a:t>
            </a:r>
          </a:p>
          <a:p>
            <a:r>
              <a:rPr lang="en-US" sz="1000" dirty="0" smtClean="0"/>
              <a:t>NATIVE</a:t>
            </a:r>
            <a:endParaRPr lang="en-US" sz="1100" dirty="0"/>
          </a:p>
        </p:txBody>
      </p:sp>
      <p:sp>
        <p:nvSpPr>
          <p:cNvPr id="23" name="Shape 128"/>
          <p:cNvSpPr>
            <a:spLocks noGrp="1"/>
          </p:cNvSpPr>
          <p:nvPr>
            <p:ph type="sldNum" sz="quarter" idx="4294967295"/>
          </p:nvPr>
        </p:nvSpPr>
        <p:spPr>
          <a:xfrm>
            <a:off x="8797668" y="4934120"/>
            <a:ext cx="150037" cy="230828"/>
          </a:xfrm>
          <a:prstGeom prst="rect">
            <a:avLst/>
          </a:prstGeom>
          <a:extLst>
            <a:ext uri="{C572A759-6A51-4108-AA02-DFA0A04FC94B}">
              <ma14:wrappingTextBoxFlag xmlns:ma14="http://schemas.microsoft.com/office/mac/drawingml/2011/main" xmlns="" val="1"/>
            </a:ext>
          </a:extLst>
        </p:spPr>
        <p:txBody>
          <a:bodyPr/>
          <a:lstStyle/>
          <a:p>
            <a:r>
              <a:rPr lang="en-US" dirty="0" smtClean="0"/>
              <a:t>9</a:t>
            </a:r>
            <a:endParaRPr dirty="0"/>
          </a:p>
        </p:txBody>
      </p:sp>
    </p:spTree>
    <p:extLst>
      <p:ext uri="{BB962C8B-B14F-4D97-AF65-F5344CB8AC3E}">
        <p14:creationId xmlns:p14="http://schemas.microsoft.com/office/powerpoint/2010/main" val="2343848094"/>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embarcadero_template_2016">
  <a:themeElements>
    <a:clrScheme name="embarcadero_template_2016">
      <a:dk1>
        <a:srgbClr val="716558"/>
      </a:dk1>
      <a:lt1>
        <a:srgbClr val="FFFFFF"/>
      </a:lt1>
      <a:dk2>
        <a:srgbClr val="A7A7A7"/>
      </a:dk2>
      <a:lt2>
        <a:srgbClr val="535353"/>
      </a:lt2>
      <a:accent1>
        <a:srgbClr val="8CC63E"/>
      </a:accent1>
      <a:accent2>
        <a:srgbClr val="00A5DB"/>
      </a:accent2>
      <a:accent3>
        <a:srgbClr val="F5851F"/>
      </a:accent3>
      <a:accent4>
        <a:srgbClr val="006089"/>
      </a:accent4>
      <a:accent5>
        <a:srgbClr val="9BD5E5"/>
      </a:accent5>
      <a:accent6>
        <a:srgbClr val="FFC519"/>
      </a:accent6>
      <a:hlink>
        <a:srgbClr val="0000FF"/>
      </a:hlink>
      <a:folHlink>
        <a:srgbClr val="FF00FF"/>
      </a:folHlink>
    </a:clrScheme>
    <a:fontScheme name="embarcadero_template_2016">
      <a:majorFont>
        <a:latin typeface="Arial"/>
        <a:ea typeface="Arial"/>
        <a:cs typeface="Arial"/>
      </a:majorFont>
      <a:minorFont>
        <a:latin typeface="Helvetica"/>
        <a:ea typeface="Helvetica"/>
        <a:cs typeface="Helvetica"/>
      </a:minorFont>
    </a:fontScheme>
    <a:fmtScheme name="embarcadero_template_201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embarcadero_template_2016">
  <a:themeElements>
    <a:clrScheme name="embarcadero_template_2016">
      <a:dk1>
        <a:srgbClr val="000000"/>
      </a:dk1>
      <a:lt1>
        <a:srgbClr val="FFFFFF"/>
      </a:lt1>
      <a:dk2>
        <a:srgbClr val="A7A7A7"/>
      </a:dk2>
      <a:lt2>
        <a:srgbClr val="535353"/>
      </a:lt2>
      <a:accent1>
        <a:srgbClr val="8CC63E"/>
      </a:accent1>
      <a:accent2>
        <a:srgbClr val="00A5DB"/>
      </a:accent2>
      <a:accent3>
        <a:srgbClr val="F5851F"/>
      </a:accent3>
      <a:accent4>
        <a:srgbClr val="006089"/>
      </a:accent4>
      <a:accent5>
        <a:srgbClr val="9BD5E5"/>
      </a:accent5>
      <a:accent6>
        <a:srgbClr val="FFC519"/>
      </a:accent6>
      <a:hlink>
        <a:srgbClr val="0000FF"/>
      </a:hlink>
      <a:folHlink>
        <a:srgbClr val="FF00FF"/>
      </a:folHlink>
    </a:clrScheme>
    <a:fontScheme name="embarcadero_template_2016">
      <a:majorFont>
        <a:latin typeface="Arial"/>
        <a:ea typeface="Arial"/>
        <a:cs typeface="Arial"/>
      </a:majorFont>
      <a:minorFont>
        <a:latin typeface="Helvetica"/>
        <a:ea typeface="Helvetica"/>
        <a:cs typeface="Helvetica"/>
      </a:minorFont>
    </a:fontScheme>
    <a:fmtScheme name="embarcadero_template_201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716558"/>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1265</TotalTime>
  <Words>3259</Words>
  <Application>Microsoft Office PowerPoint</Application>
  <PresentationFormat>On-screen Show (16:9)</PresentationFormat>
  <Paragraphs>635</Paragraphs>
  <Slides>71</Slides>
  <Notes>16</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71</vt:i4>
      </vt:variant>
    </vt:vector>
  </HeadingPairs>
  <TitlesOfParts>
    <vt:vector size="91" baseType="lpstr">
      <vt:lpstr>Wingdings</vt:lpstr>
      <vt:lpstr>Calibri Light</vt:lpstr>
      <vt:lpstr>Lato Black</vt:lpstr>
      <vt:lpstr>ヒラギノ角ゴ ProN W3</vt:lpstr>
      <vt:lpstr>ＭＳ Ｐゴシック</vt:lpstr>
      <vt:lpstr>Lato Light</vt:lpstr>
      <vt:lpstr>Calibri</vt:lpstr>
      <vt:lpstr>Helvetica</vt:lpstr>
      <vt:lpstr>Gill Sans</vt:lpstr>
      <vt:lpstr>Consolas</vt:lpstr>
      <vt:lpstr>Arial</vt:lpstr>
      <vt:lpstr>Times New Roman</vt:lpstr>
      <vt:lpstr>Courier New</vt:lpstr>
      <vt:lpstr>Lato Bold</vt:lpstr>
      <vt:lpstr>Verdana</vt:lpstr>
      <vt:lpstr>Marker Felt</vt:lpstr>
      <vt:lpstr>Avenir Black</vt:lpstr>
      <vt:lpstr>Arial Black</vt:lpstr>
      <vt:lpstr>Lato Regular</vt:lpstr>
      <vt:lpstr>embarcadero_template_2016</vt:lpstr>
      <vt:lpstr>PowerPoint Presentation</vt:lpstr>
      <vt:lpstr>Presenter Name(s)</vt:lpstr>
      <vt:lpstr>Agenda</vt:lpstr>
      <vt:lpstr>Embarcadero, Dedicated to developers</vt:lpstr>
      <vt:lpstr>RAD Studio</vt:lpstr>
      <vt:lpstr>What is RAD Studio?</vt:lpstr>
      <vt:lpstr>Fast, Visual Development</vt:lpstr>
      <vt:lpstr>The best windows component library</vt:lpstr>
      <vt:lpstr>Cross-platform, native apps</vt:lpstr>
      <vt:lpstr>Cloud Services</vt:lpstr>
      <vt:lpstr>Broad Iot connectivity</vt:lpstr>
      <vt:lpstr>Outstanding Enterprise focus</vt:lpstr>
      <vt:lpstr>It’s RAD! You Deliver Applications Faster</vt:lpstr>
      <vt:lpstr>10.1 berlin</vt:lpstr>
      <vt:lpstr>rad studio 10.1 berlin at a glance</vt:lpstr>
      <vt:lpstr>PowerPoint Presentation</vt:lpstr>
      <vt:lpstr>Why a new installer?</vt:lpstr>
      <vt:lpstr>New Install Experience</vt:lpstr>
      <vt:lpstr>PowerPoint Presentation</vt:lpstr>
      <vt:lpstr>RAD Studio 10 Compilers</vt:lpstr>
      <vt:lpstr>C++ Native toolchains enhancements</vt:lpstr>
      <vt:lpstr>Delphi Native toolchains enhancements</vt:lpstr>
      <vt:lpstr>More RTL features</vt:lpstr>
      <vt:lpstr>Why mobile and firemonkey?</vt:lpstr>
      <vt:lpstr>RAD Architecture: The FireMonkey Platform</vt:lpstr>
      <vt:lpstr>Best in Industry: FireUI Multi-Device Designer</vt:lpstr>
      <vt:lpstr>FireMonkey Platform Native  Rendering Architecture</vt:lpstr>
      <vt:lpstr>New in 10.1 berlin for FireMonkey</vt:lpstr>
      <vt:lpstr>TAddressBook</vt:lpstr>
      <vt:lpstr>What can I do with taddressbook?</vt:lpstr>
      <vt:lpstr>Enhanced style designer</vt:lpstr>
      <vt:lpstr>New Listview Item designer</vt:lpstr>
      <vt:lpstr>Firemonkey Font Styles with font faces support</vt:lpstr>
      <vt:lpstr>More firemonkey features</vt:lpstr>
      <vt:lpstr>FireUI App Preview (on device)</vt:lpstr>
      <vt:lpstr>Why Windows 10?</vt:lpstr>
      <vt:lpstr>RAD Studio Windows 10 Support</vt:lpstr>
      <vt:lpstr>Native Windows / VCL in 10.1 berlin</vt:lpstr>
      <vt:lpstr>PowerPoint Presentation</vt:lpstr>
      <vt:lpstr>Why iot?</vt:lpstr>
      <vt:lpstr>RAD Studio RTL Connectivity and IoT</vt:lpstr>
      <vt:lpstr>New Iot features in 10.1 Berlin</vt:lpstr>
      <vt:lpstr>What’s new for Bluetooth in 10.1 berlin</vt:lpstr>
      <vt:lpstr>ThingConnect IoT Connectivity Framework</vt:lpstr>
      <vt:lpstr>ThingPoint: edge services</vt:lpstr>
      <vt:lpstr>IoT Edge Data Flow</vt:lpstr>
      <vt:lpstr>RAD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Seattle IDE Productivity Enhancements</vt:lpstr>
      <vt:lpstr>10.1 berlin Productivity enhancements (I)</vt:lpstr>
      <vt:lpstr>Floating vcl form designer</vt:lpstr>
      <vt:lpstr>10.1 berlin Productivity enhancements (II)</vt:lpstr>
      <vt:lpstr>Quality Performance Stability (QPS)</vt:lpstr>
      <vt:lpstr>Firedac drivers update</vt:lpstr>
      <vt:lpstr>PowerPoint Presentation</vt:lpstr>
      <vt:lpstr>Traditional Data Briefcase</vt:lpstr>
      <vt:lpstr>Using Change Views</vt:lpstr>
      <vt:lpstr>RAD Server (EMS) extensions</vt:lpstr>
      <vt:lpstr>Webbroker, datasnap, Cloud</vt:lpstr>
      <vt:lpstr>Rad Studio 10.1 Berlin at a glance</vt:lpstr>
      <vt:lpstr>Rad Studio 10.1 Berlin editions</vt:lpstr>
      <vt:lpstr>Update subscription is included</vt:lpstr>
      <vt:lpstr>10.1 Berlin special offers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Intersimone</dc:creator>
  <cp:lastModifiedBy>David Intersimone</cp:lastModifiedBy>
  <cp:revision>134</cp:revision>
  <dcterms:modified xsi:type="dcterms:W3CDTF">2016-04-23T05:15:36Z</dcterms:modified>
</cp:coreProperties>
</file>